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609" r:id="rId2"/>
    <p:sldId id="470" r:id="rId3"/>
    <p:sldId id="736" r:id="rId4"/>
    <p:sldId id="661" r:id="rId5"/>
    <p:sldId id="666" r:id="rId6"/>
    <p:sldId id="684" r:id="rId7"/>
    <p:sldId id="690" r:id="rId8"/>
    <p:sldId id="691" r:id="rId9"/>
    <p:sldId id="754" r:id="rId10"/>
    <p:sldId id="755" r:id="rId11"/>
    <p:sldId id="670" r:id="rId12"/>
    <p:sldId id="679" r:id="rId13"/>
    <p:sldId id="744" r:id="rId14"/>
    <p:sldId id="667" r:id="rId15"/>
    <p:sldId id="668" r:id="rId16"/>
    <p:sldId id="669" r:id="rId17"/>
    <p:sldId id="745" r:id="rId18"/>
    <p:sldId id="748" r:id="rId19"/>
    <p:sldId id="749" r:id="rId20"/>
    <p:sldId id="752" r:id="rId21"/>
    <p:sldId id="753" r:id="rId22"/>
    <p:sldId id="750" r:id="rId23"/>
    <p:sldId id="751" r:id="rId24"/>
    <p:sldId id="775" r:id="rId25"/>
    <p:sldId id="776" r:id="rId26"/>
    <p:sldId id="739" r:id="rId27"/>
    <p:sldId id="761" r:id="rId28"/>
    <p:sldId id="747" r:id="rId29"/>
    <p:sldId id="740" r:id="rId30"/>
    <p:sldId id="742" r:id="rId31"/>
    <p:sldId id="773" r:id="rId32"/>
    <p:sldId id="782" r:id="rId33"/>
    <p:sldId id="783" r:id="rId34"/>
    <p:sldId id="756" r:id="rId35"/>
    <p:sldId id="759" r:id="rId36"/>
    <p:sldId id="760" r:id="rId37"/>
    <p:sldId id="768" r:id="rId38"/>
    <p:sldId id="784" r:id="rId39"/>
    <p:sldId id="766" r:id="rId40"/>
    <p:sldId id="770" r:id="rId41"/>
    <p:sldId id="772" r:id="rId42"/>
    <p:sldId id="689" r:id="rId43"/>
    <p:sldId id="779" r:id="rId44"/>
    <p:sldId id="393" r:id="rId45"/>
    <p:sldId id="785" r:id="rId46"/>
    <p:sldId id="688" r:id="rId47"/>
  </p:sldIdLst>
  <p:sldSz cx="11880850" cy="7164388"/>
  <p:notesSz cx="6858000" cy="9144000"/>
  <p:defaultTextStyle>
    <a:defPPr>
      <a:defRPr lang="ru-RU"/>
    </a:defPPr>
    <a:lvl1pPr marL="0" algn="l" defTabSz="104256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284" algn="l" defTabSz="104256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569" algn="l" defTabSz="104256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3853" algn="l" defTabSz="104256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137" algn="l" defTabSz="104256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6422" algn="l" defTabSz="104256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7706" algn="l" defTabSz="104256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48990" algn="l" defTabSz="104256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0275" algn="l" defTabSz="104256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7">
          <p15:clr>
            <a:srgbClr val="A4A3A4"/>
          </p15:clr>
        </p15:guide>
        <p15:guide id="2" pos="3743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lena" initials="E" lastIdx="4" clrIdx="0"/>
  <p:cmAuthor id="1" name="Asus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0" autoAdjust="0"/>
    <p:restoredTop sz="95647" autoAdjust="0"/>
  </p:normalViewPr>
  <p:slideViewPr>
    <p:cSldViewPr>
      <p:cViewPr varScale="1">
        <p:scale>
          <a:sx n="61" d="100"/>
          <a:sy n="61" d="100"/>
        </p:scale>
        <p:origin x="60" y="150"/>
      </p:cViewPr>
      <p:guideLst>
        <p:guide orient="horz" pos="2257"/>
        <p:guide pos="374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E7B8CF-C813-4A0A-8D8C-775E78F57CC3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053C1ED-9F0F-43F3-9E88-BEE00837EB2E}">
      <dgm:prSet phldrT="[Текст]"/>
      <dgm:spPr>
        <a:solidFill>
          <a:srgbClr val="FF9900"/>
        </a:solidFill>
      </dgm:spPr>
      <dgm:t>
        <a:bodyPr/>
        <a:lstStyle/>
        <a:p>
          <a:r>
            <a:rPr lang="ru-RU" dirty="0" smtClean="0"/>
            <a:t>Навыки</a:t>
          </a:r>
          <a:endParaRPr lang="ru-RU" dirty="0"/>
        </a:p>
      </dgm:t>
    </dgm:pt>
    <dgm:pt modelId="{FED0A2D9-D89D-4FE0-B0C5-E55BDAAD0E48}" type="parTrans" cxnId="{1D031CE8-DAEA-492B-B4F0-4657E5E39498}">
      <dgm:prSet/>
      <dgm:spPr/>
      <dgm:t>
        <a:bodyPr/>
        <a:lstStyle/>
        <a:p>
          <a:endParaRPr lang="ru-RU"/>
        </a:p>
      </dgm:t>
    </dgm:pt>
    <dgm:pt modelId="{EE640C6A-618C-4945-A52C-12213A992429}" type="sibTrans" cxnId="{1D031CE8-DAEA-492B-B4F0-4657E5E39498}">
      <dgm:prSet/>
      <dgm:spPr/>
      <dgm:t>
        <a:bodyPr/>
        <a:lstStyle/>
        <a:p>
          <a:endParaRPr lang="ru-RU"/>
        </a:p>
      </dgm:t>
    </dgm:pt>
    <dgm:pt modelId="{675CB7F8-7445-47D6-A724-36CE36B5D0E9}">
      <dgm:prSet phldrT="[Текст]"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2400" b="1" dirty="0" smtClean="0"/>
            <a:t>Аналитическое и критическое мышление</a:t>
          </a:r>
          <a:endParaRPr lang="ru-RU" sz="2400" b="1" dirty="0"/>
        </a:p>
      </dgm:t>
    </dgm:pt>
    <dgm:pt modelId="{18169CE1-8F3B-4F72-A719-D694C469E5DF}" type="parTrans" cxnId="{2C032644-14EE-4B8F-92FB-8EABB342658C}">
      <dgm:prSet/>
      <dgm:spPr/>
      <dgm:t>
        <a:bodyPr/>
        <a:lstStyle/>
        <a:p>
          <a:endParaRPr lang="ru-RU"/>
        </a:p>
      </dgm:t>
    </dgm:pt>
    <dgm:pt modelId="{7B29CCBD-BD24-46C8-BE63-6A84A93AE67E}" type="sibTrans" cxnId="{2C032644-14EE-4B8F-92FB-8EABB342658C}">
      <dgm:prSet/>
      <dgm:spPr/>
      <dgm:t>
        <a:bodyPr/>
        <a:lstStyle/>
        <a:p>
          <a:endParaRPr lang="ru-RU"/>
        </a:p>
      </dgm:t>
    </dgm:pt>
    <dgm:pt modelId="{697A17AE-F37A-4D53-82E6-70A065DF8EE2}">
      <dgm:prSet phldrT="[Текст]"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2000" i="1" dirty="0" smtClean="0"/>
            <a:t>Способность взаимодействовать уважительно, сообразно, эффективно</a:t>
          </a:r>
          <a:endParaRPr lang="ru-RU" sz="2000" i="1" dirty="0"/>
        </a:p>
      </dgm:t>
    </dgm:pt>
    <dgm:pt modelId="{36328043-F921-400D-970B-47D8FE56B065}" type="parTrans" cxnId="{657BD613-B26B-4AAF-9A52-CE00C0216EFC}">
      <dgm:prSet/>
      <dgm:spPr/>
      <dgm:t>
        <a:bodyPr/>
        <a:lstStyle/>
        <a:p>
          <a:endParaRPr lang="ru-RU"/>
        </a:p>
      </dgm:t>
    </dgm:pt>
    <dgm:pt modelId="{BCD299C0-C2BD-47B9-8EF0-957BF3F91F61}" type="sibTrans" cxnId="{657BD613-B26B-4AAF-9A52-CE00C0216EFC}">
      <dgm:prSet/>
      <dgm:spPr/>
      <dgm:t>
        <a:bodyPr/>
        <a:lstStyle/>
        <a:p>
          <a:endParaRPr lang="ru-RU"/>
        </a:p>
      </dgm:t>
    </dgm:pt>
    <dgm:pt modelId="{E8B5A7C4-F526-4C72-B328-A4312DE0917E}">
      <dgm:prSet phldrT="[Текст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dirty="0" smtClean="0"/>
            <a:t>Знание, Понимание</a:t>
          </a:r>
          <a:endParaRPr lang="ru-RU" dirty="0"/>
        </a:p>
      </dgm:t>
    </dgm:pt>
    <dgm:pt modelId="{4A74EA85-B9D9-4C49-921F-1DDCE97D72C7}" type="parTrans" cxnId="{7A3C0405-09D4-442B-9E8C-FD9A78117327}">
      <dgm:prSet/>
      <dgm:spPr/>
      <dgm:t>
        <a:bodyPr/>
        <a:lstStyle/>
        <a:p>
          <a:endParaRPr lang="ru-RU"/>
        </a:p>
      </dgm:t>
    </dgm:pt>
    <dgm:pt modelId="{6255C5B0-3410-4878-8310-2114827814DD}" type="sibTrans" cxnId="{7A3C0405-09D4-442B-9E8C-FD9A78117327}">
      <dgm:prSet/>
      <dgm:spPr/>
      <dgm:t>
        <a:bodyPr/>
        <a:lstStyle/>
        <a:p>
          <a:endParaRPr lang="ru-RU"/>
        </a:p>
      </dgm:t>
    </dgm:pt>
    <dgm:pt modelId="{54FCFB23-2CF0-4096-B54B-54A8C866016E}">
      <dgm:prSet phldrT="[Текст]"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b="1" dirty="0" smtClean="0"/>
            <a:t>Осознание и понимание глобальных проблем</a:t>
          </a:r>
          <a:endParaRPr lang="ru-RU" b="1" dirty="0"/>
        </a:p>
      </dgm:t>
    </dgm:pt>
    <dgm:pt modelId="{C637ACCC-B656-4FFA-94B0-00EE5739523D}" type="parTrans" cxnId="{EEAD0371-E78B-45AC-A952-FC9A4704A3E8}">
      <dgm:prSet/>
      <dgm:spPr/>
      <dgm:t>
        <a:bodyPr/>
        <a:lstStyle/>
        <a:p>
          <a:endParaRPr lang="ru-RU"/>
        </a:p>
      </dgm:t>
    </dgm:pt>
    <dgm:pt modelId="{F9C94EB6-A333-414E-A948-A8FDB91CCE18}" type="sibTrans" cxnId="{EEAD0371-E78B-45AC-A952-FC9A4704A3E8}">
      <dgm:prSet/>
      <dgm:spPr/>
      <dgm:t>
        <a:bodyPr/>
        <a:lstStyle/>
        <a:p>
          <a:endParaRPr lang="ru-RU"/>
        </a:p>
      </dgm:t>
    </dgm:pt>
    <dgm:pt modelId="{52BF5944-6EB4-41B0-8C47-050D24CFC021}">
      <dgm:prSet phldrT="[Текст]"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b="1" dirty="0" smtClean="0"/>
            <a:t>Осознание межкультурных различий, взаимопонимание  </a:t>
          </a:r>
          <a:endParaRPr lang="ru-RU" b="1" dirty="0"/>
        </a:p>
      </dgm:t>
    </dgm:pt>
    <dgm:pt modelId="{12C8F1D5-E0B3-44F5-A332-3A475696A772}" type="parTrans" cxnId="{B978D2E1-9D03-4E85-896D-D84BEC4B3DC6}">
      <dgm:prSet/>
      <dgm:spPr/>
      <dgm:t>
        <a:bodyPr/>
        <a:lstStyle/>
        <a:p>
          <a:endParaRPr lang="ru-RU"/>
        </a:p>
      </dgm:t>
    </dgm:pt>
    <dgm:pt modelId="{92BEA327-E969-472B-AE06-4DFFA63DA646}" type="sibTrans" cxnId="{B978D2E1-9D03-4E85-896D-D84BEC4B3DC6}">
      <dgm:prSet/>
      <dgm:spPr/>
      <dgm:t>
        <a:bodyPr/>
        <a:lstStyle/>
        <a:p>
          <a:endParaRPr lang="ru-RU"/>
        </a:p>
      </dgm:t>
    </dgm:pt>
    <dgm:pt modelId="{E5DB0151-DAFC-4B8F-819E-E65CFABB818C}">
      <dgm:prSet phldrT="[Текст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endParaRPr lang="ru-RU" sz="1800" dirty="0"/>
        </a:p>
      </dgm:t>
    </dgm:pt>
    <dgm:pt modelId="{08202CF8-7921-4E8A-A7F6-292E1D0950E5}" type="parTrans" cxnId="{FD14F331-D4FD-42E7-A3CC-9BD418D98D89}">
      <dgm:prSet/>
      <dgm:spPr/>
      <dgm:t>
        <a:bodyPr/>
        <a:lstStyle/>
        <a:p>
          <a:endParaRPr lang="ru-RU"/>
        </a:p>
      </dgm:t>
    </dgm:pt>
    <dgm:pt modelId="{B8AB0FF9-4D29-487B-B8E8-05070D46C3EA}" type="sibTrans" cxnId="{FD14F331-D4FD-42E7-A3CC-9BD418D98D89}">
      <dgm:prSet/>
      <dgm:spPr/>
      <dgm:t>
        <a:bodyPr/>
        <a:lstStyle/>
        <a:p>
          <a:endParaRPr lang="ru-RU"/>
        </a:p>
      </dgm:t>
    </dgm:pt>
    <dgm:pt modelId="{338DA3CA-57E1-4CAC-83B9-2EE1833EBFB1}">
      <dgm:prSet phldrT="[Текст]"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2000" i="1" dirty="0" smtClean="0"/>
            <a:t>Способность сочувствовать</a:t>
          </a:r>
          <a:endParaRPr lang="ru-RU" sz="2000" i="1" dirty="0"/>
        </a:p>
      </dgm:t>
    </dgm:pt>
    <dgm:pt modelId="{83786DF0-6BF0-4E56-A8BD-B28A3BE0903F}" type="parTrans" cxnId="{5F7CB829-3AD9-4FEC-B190-B4BAAA1B6A85}">
      <dgm:prSet/>
      <dgm:spPr/>
      <dgm:t>
        <a:bodyPr/>
        <a:lstStyle/>
        <a:p>
          <a:endParaRPr lang="ru-RU"/>
        </a:p>
      </dgm:t>
    </dgm:pt>
    <dgm:pt modelId="{83686145-CBBD-419C-81E4-95B24F7F3DE2}" type="sibTrans" cxnId="{5F7CB829-3AD9-4FEC-B190-B4BAAA1B6A85}">
      <dgm:prSet/>
      <dgm:spPr/>
      <dgm:t>
        <a:bodyPr/>
        <a:lstStyle/>
        <a:p>
          <a:endParaRPr lang="ru-RU"/>
        </a:p>
      </dgm:t>
    </dgm:pt>
    <dgm:pt modelId="{67C85468-C03A-4088-A2F6-C6004E1F1C22}">
      <dgm:prSet phldrT="[Текст]"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2000" i="1" dirty="0" smtClean="0"/>
            <a:t>Гибкость</a:t>
          </a:r>
          <a:endParaRPr lang="ru-RU" sz="2000" i="1" dirty="0"/>
        </a:p>
      </dgm:t>
    </dgm:pt>
    <dgm:pt modelId="{D0BE6019-02F9-4086-AC65-38C4DB6695FE}" type="parTrans" cxnId="{3406970D-EA89-4246-937E-5E49C74B1C61}">
      <dgm:prSet/>
      <dgm:spPr/>
      <dgm:t>
        <a:bodyPr/>
        <a:lstStyle/>
        <a:p>
          <a:endParaRPr lang="ru-RU"/>
        </a:p>
      </dgm:t>
    </dgm:pt>
    <dgm:pt modelId="{B25A935F-639A-4984-9790-B5DC869C5F4B}" type="sibTrans" cxnId="{3406970D-EA89-4246-937E-5E49C74B1C61}">
      <dgm:prSet/>
      <dgm:spPr/>
      <dgm:t>
        <a:bodyPr/>
        <a:lstStyle/>
        <a:p>
          <a:endParaRPr lang="ru-RU"/>
        </a:p>
      </dgm:t>
    </dgm:pt>
    <dgm:pt modelId="{C6418B64-5D6E-4606-8DC9-3486868908B7}">
      <dgm:prSet phldrT="[Текст]"/>
      <dgm:spPr/>
      <dgm:t>
        <a:bodyPr/>
        <a:lstStyle/>
        <a:p>
          <a:endParaRPr lang="ru-RU" dirty="0"/>
        </a:p>
      </dgm:t>
    </dgm:pt>
    <dgm:pt modelId="{1F699663-2B60-4941-8744-5EC322C9EEC1}" type="sibTrans" cxnId="{12E36199-A431-4C32-888E-AA2934FBFDFC}">
      <dgm:prSet/>
      <dgm:spPr/>
      <dgm:t>
        <a:bodyPr/>
        <a:lstStyle/>
        <a:p>
          <a:endParaRPr lang="ru-RU"/>
        </a:p>
      </dgm:t>
    </dgm:pt>
    <dgm:pt modelId="{307F940A-BBD4-4709-B835-51A4B740E0BF}" type="parTrans" cxnId="{12E36199-A431-4C32-888E-AA2934FBFDFC}">
      <dgm:prSet/>
      <dgm:spPr/>
      <dgm:t>
        <a:bodyPr/>
        <a:lstStyle/>
        <a:p>
          <a:endParaRPr lang="ru-RU"/>
        </a:p>
      </dgm:t>
    </dgm:pt>
    <dgm:pt modelId="{44FFE6B5-EB1B-413D-B959-557F5B102735}">
      <dgm:prSet phldrT="[Текст]"/>
      <dgm:spPr/>
      <dgm:t>
        <a:bodyPr/>
        <a:lstStyle/>
        <a:p>
          <a:r>
            <a:rPr lang="ru-RU" i="1" dirty="0" smtClean="0"/>
            <a:t>Ответственность</a:t>
          </a:r>
          <a:endParaRPr lang="ru-RU" i="1" dirty="0"/>
        </a:p>
      </dgm:t>
    </dgm:pt>
    <dgm:pt modelId="{41A78D35-C1DE-4E2D-B495-FC7F7FF94470}">
      <dgm:prSet phldrT="[Текст]"/>
      <dgm:spPr/>
      <dgm:t>
        <a:bodyPr/>
        <a:lstStyle/>
        <a:p>
          <a:r>
            <a:rPr lang="ru-RU" i="1" dirty="0" smtClean="0"/>
            <a:t>Широта взглядов</a:t>
          </a:r>
          <a:endParaRPr lang="ru-RU" i="1" dirty="0"/>
        </a:p>
      </dgm:t>
    </dgm:pt>
    <dgm:pt modelId="{EEB5D741-A55D-4EDD-9D22-5DE9D946B456}" type="sibTrans" cxnId="{D494C0B0-E379-499E-BC02-FAF12C19010C}">
      <dgm:prSet/>
      <dgm:spPr/>
      <dgm:t>
        <a:bodyPr/>
        <a:lstStyle/>
        <a:p>
          <a:endParaRPr lang="ru-RU"/>
        </a:p>
      </dgm:t>
    </dgm:pt>
    <dgm:pt modelId="{4350A056-8D46-40CF-BEC9-6D5C98CCE412}" type="parTrans" cxnId="{D494C0B0-E379-499E-BC02-FAF12C19010C}">
      <dgm:prSet/>
      <dgm:spPr/>
      <dgm:t>
        <a:bodyPr/>
        <a:lstStyle/>
        <a:p>
          <a:endParaRPr lang="ru-RU"/>
        </a:p>
      </dgm:t>
    </dgm:pt>
    <dgm:pt modelId="{1940C648-5B49-453B-8CF6-B7305A196C63}" type="sibTrans" cxnId="{4002A385-9922-45CA-ACF4-90FD928198C3}">
      <dgm:prSet/>
      <dgm:spPr/>
      <dgm:t>
        <a:bodyPr/>
        <a:lstStyle/>
        <a:p>
          <a:endParaRPr lang="ru-RU"/>
        </a:p>
      </dgm:t>
    </dgm:pt>
    <dgm:pt modelId="{D8058E50-E5D1-48CF-B395-7BD3EA9C1406}" type="parTrans" cxnId="{4002A385-9922-45CA-ACF4-90FD928198C3}">
      <dgm:prSet/>
      <dgm:spPr/>
      <dgm:t>
        <a:bodyPr/>
        <a:lstStyle/>
        <a:p>
          <a:endParaRPr lang="ru-RU"/>
        </a:p>
      </dgm:t>
    </dgm:pt>
    <dgm:pt modelId="{9AA656B3-EEA3-4EC0-95C8-8CF1BC10E0DC}">
      <dgm:prSet phldrT="[Текст]"/>
      <dgm:spPr/>
      <dgm:t>
        <a:bodyPr/>
        <a:lstStyle/>
        <a:p>
          <a:r>
            <a:rPr lang="ru-RU" i="1" dirty="0" smtClean="0"/>
            <a:t>Уважение других культур и культурных отличий</a:t>
          </a:r>
          <a:endParaRPr lang="ru-RU" i="1" dirty="0"/>
        </a:p>
      </dgm:t>
    </dgm:pt>
    <dgm:pt modelId="{D206F95A-FED9-42CB-91E6-6BFC0D6EB2F2}" type="sibTrans" cxnId="{4E1BAFB1-E322-48B8-A067-5EEDA5423199}">
      <dgm:prSet/>
      <dgm:spPr/>
      <dgm:t>
        <a:bodyPr/>
        <a:lstStyle/>
        <a:p>
          <a:endParaRPr lang="ru-RU"/>
        </a:p>
      </dgm:t>
    </dgm:pt>
    <dgm:pt modelId="{6E3E66E2-0EC6-4CE9-8AD5-4D770C6FB68E}" type="parTrans" cxnId="{4E1BAFB1-E322-48B8-A067-5EEDA5423199}">
      <dgm:prSet/>
      <dgm:spPr/>
      <dgm:t>
        <a:bodyPr/>
        <a:lstStyle/>
        <a:p>
          <a:endParaRPr lang="ru-RU"/>
        </a:p>
      </dgm:t>
    </dgm:pt>
    <dgm:pt modelId="{77AAACE6-BC5D-4096-8E6A-88B9565E200C}">
      <dgm:prSet phldrT="[Текст]"/>
      <dgm:spPr/>
      <dgm:t>
        <a:bodyPr/>
        <a:lstStyle/>
        <a:p>
          <a:r>
            <a:rPr lang="ru-RU" i="1" dirty="0" smtClean="0"/>
            <a:t>Открытость представителям иных культур</a:t>
          </a:r>
          <a:endParaRPr lang="ru-RU" i="1" dirty="0"/>
        </a:p>
      </dgm:t>
    </dgm:pt>
    <dgm:pt modelId="{662F3BBE-AD2D-4309-B2D5-F0587B462B1C}" type="sibTrans" cxnId="{320237D4-BBE6-4375-9E8B-D62CFE391620}">
      <dgm:prSet/>
      <dgm:spPr/>
      <dgm:t>
        <a:bodyPr/>
        <a:lstStyle/>
        <a:p>
          <a:endParaRPr lang="ru-RU"/>
        </a:p>
      </dgm:t>
    </dgm:pt>
    <dgm:pt modelId="{55242D6B-D75D-4865-8F83-4B515094CE85}" type="parTrans" cxnId="{320237D4-BBE6-4375-9E8B-D62CFE391620}">
      <dgm:prSet/>
      <dgm:spPr/>
      <dgm:t>
        <a:bodyPr/>
        <a:lstStyle/>
        <a:p>
          <a:endParaRPr lang="ru-RU"/>
        </a:p>
      </dgm:t>
    </dgm:pt>
    <dgm:pt modelId="{0D01C6EC-9675-42B3-A2B2-FFAD50B9C485}">
      <dgm:prSet phldrT="[Текст]"/>
      <dgm:spPr/>
      <dgm:t>
        <a:bodyPr/>
        <a:lstStyle/>
        <a:p>
          <a:r>
            <a:rPr lang="ru-RU" dirty="0" smtClean="0"/>
            <a:t>Отношения</a:t>
          </a:r>
          <a:endParaRPr lang="ru-RU" dirty="0"/>
        </a:p>
      </dgm:t>
    </dgm:pt>
    <dgm:pt modelId="{CC40B36C-A5E1-4B93-B18D-B0846D467C23}" type="sibTrans" cxnId="{A42CACB5-AA1C-4B85-B50A-AC39DAD55BD3}">
      <dgm:prSet/>
      <dgm:spPr/>
      <dgm:t>
        <a:bodyPr/>
        <a:lstStyle/>
        <a:p>
          <a:endParaRPr lang="ru-RU"/>
        </a:p>
      </dgm:t>
    </dgm:pt>
    <dgm:pt modelId="{64FACBA3-323B-475F-947E-06694F090056}" type="parTrans" cxnId="{A42CACB5-AA1C-4B85-B50A-AC39DAD55BD3}">
      <dgm:prSet/>
      <dgm:spPr/>
      <dgm:t>
        <a:bodyPr/>
        <a:lstStyle/>
        <a:p>
          <a:endParaRPr lang="ru-RU"/>
        </a:p>
      </dgm:t>
    </dgm:pt>
    <dgm:pt modelId="{49B1AF8E-4222-449E-9948-A527685A6C81}" type="pres">
      <dgm:prSet presAssocID="{E8E7B8CF-C813-4A0A-8D8C-775E78F57CC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A64663-476B-4301-9139-FB4563E45CD2}" type="pres">
      <dgm:prSet presAssocID="{1053C1ED-9F0F-43F3-9E88-BEE00837EB2E}" presName="composite" presStyleCnt="0"/>
      <dgm:spPr/>
    </dgm:pt>
    <dgm:pt modelId="{CB2B8ECD-D3EC-43BF-BAC6-CD0620E55FFD}" type="pres">
      <dgm:prSet presAssocID="{1053C1ED-9F0F-43F3-9E88-BEE00837EB2E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2DC798-97D5-44F2-8809-4B0E6DE0957C}" type="pres">
      <dgm:prSet presAssocID="{1053C1ED-9F0F-43F3-9E88-BEE00837EB2E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DE3B4A-A4AE-400F-A8FB-51C523091738}" type="pres">
      <dgm:prSet presAssocID="{EE640C6A-618C-4945-A52C-12213A992429}" presName="space" presStyleCnt="0"/>
      <dgm:spPr/>
    </dgm:pt>
    <dgm:pt modelId="{BE03E594-C8FF-4FF3-A810-17D96172E152}" type="pres">
      <dgm:prSet presAssocID="{E8B5A7C4-F526-4C72-B328-A4312DE0917E}" presName="composite" presStyleCnt="0"/>
      <dgm:spPr/>
    </dgm:pt>
    <dgm:pt modelId="{AAA671CE-968E-45FE-A806-CE71B5DA8E7F}" type="pres">
      <dgm:prSet presAssocID="{E8B5A7C4-F526-4C72-B328-A4312DE0917E}" presName="parTx" presStyleLbl="alignNode1" presStyleIdx="1" presStyleCnt="3" custScaleX="101214" custLinFactNeighborX="-1169" custLinFactNeighborY="-75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1E6D25-F229-42DC-8475-0E7BBAB8AD69}" type="pres">
      <dgm:prSet presAssocID="{E8B5A7C4-F526-4C72-B328-A4312DE0917E}" presName="desTx" presStyleLbl="alignAccFollowNode1" presStyleIdx="1" presStyleCnt="3" custScaleX="101214" custLinFactNeighborX="-1005" custLinFactNeighborY="-1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3FB772-4FE7-47AA-B961-51E1597EA691}" type="pres">
      <dgm:prSet presAssocID="{6255C5B0-3410-4878-8310-2114827814DD}" presName="space" presStyleCnt="0"/>
      <dgm:spPr/>
    </dgm:pt>
    <dgm:pt modelId="{2575965F-C2C4-42C7-BE58-89FAD0E54837}" type="pres">
      <dgm:prSet presAssocID="{0D01C6EC-9675-42B3-A2B2-FFAD50B9C485}" presName="composite" presStyleCnt="0"/>
      <dgm:spPr/>
    </dgm:pt>
    <dgm:pt modelId="{35F5301B-7DE4-4409-9CF8-4CD56166750D}" type="pres">
      <dgm:prSet presAssocID="{0D01C6EC-9675-42B3-A2B2-FFAD50B9C485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D62174-BADC-4262-9EE6-B85971293EAE}" type="pres">
      <dgm:prSet presAssocID="{0D01C6EC-9675-42B3-A2B2-FFAD50B9C485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A1D5E8D-F0CC-4967-A595-13B642C77BA3}" type="presOf" srcId="{E5DB0151-DAFC-4B8F-819E-E65CFABB818C}" destId="{422DC798-97D5-44F2-8809-4B0E6DE0957C}" srcOrd="0" destOrd="4" presId="urn:microsoft.com/office/officeart/2005/8/layout/hList1"/>
    <dgm:cxn modelId="{4612459D-ECAC-4E27-9C7F-1CED762813B1}" type="presOf" srcId="{44FFE6B5-EB1B-413D-B959-557F5B102735}" destId="{B8D62174-BADC-4262-9EE6-B85971293EAE}" srcOrd="0" destOrd="3" presId="urn:microsoft.com/office/officeart/2005/8/layout/hList1"/>
    <dgm:cxn modelId="{1662391F-ED37-4179-92E1-BCBC1583B366}" type="presOf" srcId="{697A17AE-F37A-4D53-82E6-70A065DF8EE2}" destId="{422DC798-97D5-44F2-8809-4B0E6DE0957C}" srcOrd="0" destOrd="1" presId="urn:microsoft.com/office/officeart/2005/8/layout/hList1"/>
    <dgm:cxn modelId="{657BD613-B26B-4AAF-9A52-CE00C0216EFC}" srcId="{1053C1ED-9F0F-43F3-9E88-BEE00837EB2E}" destId="{697A17AE-F37A-4D53-82E6-70A065DF8EE2}" srcOrd="1" destOrd="0" parTransId="{36328043-F921-400D-970B-47D8FE56B065}" sibTransId="{BCD299C0-C2BD-47B9-8EF0-957BF3F91F61}"/>
    <dgm:cxn modelId="{9E900E4E-B03E-4099-894B-550146C6A420}" type="presOf" srcId="{1053C1ED-9F0F-43F3-9E88-BEE00837EB2E}" destId="{CB2B8ECD-D3EC-43BF-BAC6-CD0620E55FFD}" srcOrd="0" destOrd="0" presId="urn:microsoft.com/office/officeart/2005/8/layout/hList1"/>
    <dgm:cxn modelId="{47A401DE-A180-49C1-946D-A9E4E3C5B488}" type="presOf" srcId="{54FCFB23-2CF0-4096-B54B-54A8C866016E}" destId="{791E6D25-F229-42DC-8475-0E7BBAB8AD69}" srcOrd="0" destOrd="0" presId="urn:microsoft.com/office/officeart/2005/8/layout/hList1"/>
    <dgm:cxn modelId="{3406970D-EA89-4246-937E-5E49C74B1C61}" srcId="{1053C1ED-9F0F-43F3-9E88-BEE00837EB2E}" destId="{67C85468-C03A-4088-A2F6-C6004E1F1C22}" srcOrd="3" destOrd="0" parTransId="{D0BE6019-02F9-4086-AC65-38C4DB6695FE}" sibTransId="{B25A935F-639A-4984-9790-B5DC869C5F4B}"/>
    <dgm:cxn modelId="{B978D2E1-9D03-4E85-896D-D84BEC4B3DC6}" srcId="{E8B5A7C4-F526-4C72-B328-A4312DE0917E}" destId="{52BF5944-6EB4-41B0-8C47-050D24CFC021}" srcOrd="1" destOrd="0" parTransId="{12C8F1D5-E0B3-44F5-A332-3A475696A772}" sibTransId="{92BEA327-E969-472B-AE06-4DFFA63DA646}"/>
    <dgm:cxn modelId="{EED026FF-023D-4CF5-8A8F-6279BFA201B9}" type="presOf" srcId="{E8E7B8CF-C813-4A0A-8D8C-775E78F57CC3}" destId="{49B1AF8E-4222-449E-9948-A527685A6C81}" srcOrd="0" destOrd="0" presId="urn:microsoft.com/office/officeart/2005/8/layout/hList1"/>
    <dgm:cxn modelId="{320237D4-BBE6-4375-9E8B-D62CFE391620}" srcId="{0D01C6EC-9675-42B3-A2B2-FFAD50B9C485}" destId="{77AAACE6-BC5D-4096-8E6A-88B9565E200C}" srcOrd="0" destOrd="0" parTransId="{55242D6B-D75D-4865-8F83-4B515094CE85}" sibTransId="{662F3BBE-AD2D-4309-B2D5-F0587B462B1C}"/>
    <dgm:cxn modelId="{85DE7DDE-0994-4166-8A22-91BA4986CC5F}" type="presOf" srcId="{41A78D35-C1DE-4E2D-B495-FC7F7FF94470}" destId="{B8D62174-BADC-4262-9EE6-B85971293EAE}" srcOrd="0" destOrd="2" presId="urn:microsoft.com/office/officeart/2005/8/layout/hList1"/>
    <dgm:cxn modelId="{5F7CB829-3AD9-4FEC-B190-B4BAAA1B6A85}" srcId="{1053C1ED-9F0F-43F3-9E88-BEE00837EB2E}" destId="{338DA3CA-57E1-4CAC-83B9-2EE1833EBFB1}" srcOrd="2" destOrd="0" parTransId="{83786DF0-6BF0-4E56-A8BD-B28A3BE0903F}" sibTransId="{83686145-CBBD-419C-81E4-95B24F7F3DE2}"/>
    <dgm:cxn modelId="{EEAD0371-E78B-45AC-A952-FC9A4704A3E8}" srcId="{E8B5A7C4-F526-4C72-B328-A4312DE0917E}" destId="{54FCFB23-2CF0-4096-B54B-54A8C866016E}" srcOrd="0" destOrd="0" parTransId="{C637ACCC-B656-4FFA-94B0-00EE5739523D}" sibTransId="{F9C94EB6-A333-414E-A948-A8FDB91CCE18}"/>
    <dgm:cxn modelId="{5CB39097-C6B7-43DA-91B2-78883781E670}" type="presOf" srcId="{52BF5944-6EB4-41B0-8C47-050D24CFC021}" destId="{791E6D25-F229-42DC-8475-0E7BBAB8AD69}" srcOrd="0" destOrd="1" presId="urn:microsoft.com/office/officeart/2005/8/layout/hList1"/>
    <dgm:cxn modelId="{6A09FD2B-1E59-46AE-BB9E-B50E1A282C6E}" type="presOf" srcId="{0D01C6EC-9675-42B3-A2B2-FFAD50B9C485}" destId="{35F5301B-7DE4-4409-9CF8-4CD56166750D}" srcOrd="0" destOrd="0" presId="urn:microsoft.com/office/officeart/2005/8/layout/hList1"/>
    <dgm:cxn modelId="{DDD0E34B-B5C3-4E2F-9A88-11F0903CAC1C}" type="presOf" srcId="{C6418B64-5D6E-4606-8DC9-3486868908B7}" destId="{B8D62174-BADC-4262-9EE6-B85971293EAE}" srcOrd="0" destOrd="4" presId="urn:microsoft.com/office/officeart/2005/8/layout/hList1"/>
    <dgm:cxn modelId="{A2EF4F82-D096-4CCF-8DCC-278E6692843C}" type="presOf" srcId="{9AA656B3-EEA3-4EC0-95C8-8CF1BC10E0DC}" destId="{B8D62174-BADC-4262-9EE6-B85971293EAE}" srcOrd="0" destOrd="1" presId="urn:microsoft.com/office/officeart/2005/8/layout/hList1"/>
    <dgm:cxn modelId="{D494C0B0-E379-499E-BC02-FAF12C19010C}" srcId="{0D01C6EC-9675-42B3-A2B2-FFAD50B9C485}" destId="{41A78D35-C1DE-4E2D-B495-FC7F7FF94470}" srcOrd="2" destOrd="0" parTransId="{4350A056-8D46-40CF-BEC9-6D5C98CCE412}" sibTransId="{EEB5D741-A55D-4EDD-9D22-5DE9D946B456}"/>
    <dgm:cxn modelId="{FD14F331-D4FD-42E7-A3CC-9BD418D98D89}" srcId="{1053C1ED-9F0F-43F3-9E88-BEE00837EB2E}" destId="{E5DB0151-DAFC-4B8F-819E-E65CFABB818C}" srcOrd="4" destOrd="0" parTransId="{08202CF8-7921-4E8A-A7F6-292E1D0950E5}" sibTransId="{B8AB0FF9-4D29-487B-B8E8-05070D46C3EA}"/>
    <dgm:cxn modelId="{743D09AC-A771-4161-AC3D-8CF5BA09AB58}" type="presOf" srcId="{E8B5A7C4-F526-4C72-B328-A4312DE0917E}" destId="{AAA671CE-968E-45FE-A806-CE71B5DA8E7F}" srcOrd="0" destOrd="0" presId="urn:microsoft.com/office/officeart/2005/8/layout/hList1"/>
    <dgm:cxn modelId="{FAB5782B-690E-4C0A-8587-8A8F160E2E0E}" type="presOf" srcId="{67C85468-C03A-4088-A2F6-C6004E1F1C22}" destId="{422DC798-97D5-44F2-8809-4B0E6DE0957C}" srcOrd="0" destOrd="3" presId="urn:microsoft.com/office/officeart/2005/8/layout/hList1"/>
    <dgm:cxn modelId="{4002A385-9922-45CA-ACF4-90FD928198C3}" srcId="{0D01C6EC-9675-42B3-A2B2-FFAD50B9C485}" destId="{44FFE6B5-EB1B-413D-B959-557F5B102735}" srcOrd="3" destOrd="0" parTransId="{D8058E50-E5D1-48CF-B395-7BD3EA9C1406}" sibTransId="{1940C648-5B49-453B-8CF6-B7305A196C63}"/>
    <dgm:cxn modelId="{A42CACB5-AA1C-4B85-B50A-AC39DAD55BD3}" srcId="{E8E7B8CF-C813-4A0A-8D8C-775E78F57CC3}" destId="{0D01C6EC-9675-42B3-A2B2-FFAD50B9C485}" srcOrd="2" destOrd="0" parTransId="{64FACBA3-323B-475F-947E-06694F090056}" sibTransId="{CC40B36C-A5E1-4B93-B18D-B0846D467C23}"/>
    <dgm:cxn modelId="{12E36199-A431-4C32-888E-AA2934FBFDFC}" srcId="{0D01C6EC-9675-42B3-A2B2-FFAD50B9C485}" destId="{C6418B64-5D6E-4606-8DC9-3486868908B7}" srcOrd="4" destOrd="0" parTransId="{307F940A-BBD4-4709-B835-51A4B740E0BF}" sibTransId="{1F699663-2B60-4941-8744-5EC322C9EEC1}"/>
    <dgm:cxn modelId="{7A3C0405-09D4-442B-9E8C-FD9A78117327}" srcId="{E8E7B8CF-C813-4A0A-8D8C-775E78F57CC3}" destId="{E8B5A7C4-F526-4C72-B328-A4312DE0917E}" srcOrd="1" destOrd="0" parTransId="{4A74EA85-B9D9-4C49-921F-1DDCE97D72C7}" sibTransId="{6255C5B0-3410-4878-8310-2114827814DD}"/>
    <dgm:cxn modelId="{2BA0070B-F1F7-43F7-815B-38A86AD687F1}" type="presOf" srcId="{77AAACE6-BC5D-4096-8E6A-88B9565E200C}" destId="{B8D62174-BADC-4262-9EE6-B85971293EAE}" srcOrd="0" destOrd="0" presId="urn:microsoft.com/office/officeart/2005/8/layout/hList1"/>
    <dgm:cxn modelId="{52536FEE-17D7-4A8E-882E-E8708C17DE75}" type="presOf" srcId="{338DA3CA-57E1-4CAC-83B9-2EE1833EBFB1}" destId="{422DC798-97D5-44F2-8809-4B0E6DE0957C}" srcOrd="0" destOrd="2" presId="urn:microsoft.com/office/officeart/2005/8/layout/hList1"/>
    <dgm:cxn modelId="{00215DB1-C85D-4B38-9DA9-4683BE9DB92E}" type="presOf" srcId="{675CB7F8-7445-47D6-A724-36CE36B5D0E9}" destId="{422DC798-97D5-44F2-8809-4B0E6DE0957C}" srcOrd="0" destOrd="0" presId="urn:microsoft.com/office/officeart/2005/8/layout/hList1"/>
    <dgm:cxn modelId="{2C032644-14EE-4B8F-92FB-8EABB342658C}" srcId="{1053C1ED-9F0F-43F3-9E88-BEE00837EB2E}" destId="{675CB7F8-7445-47D6-A724-36CE36B5D0E9}" srcOrd="0" destOrd="0" parTransId="{18169CE1-8F3B-4F72-A719-D694C469E5DF}" sibTransId="{7B29CCBD-BD24-46C8-BE63-6A84A93AE67E}"/>
    <dgm:cxn modelId="{4E1BAFB1-E322-48B8-A067-5EEDA5423199}" srcId="{0D01C6EC-9675-42B3-A2B2-FFAD50B9C485}" destId="{9AA656B3-EEA3-4EC0-95C8-8CF1BC10E0DC}" srcOrd="1" destOrd="0" parTransId="{6E3E66E2-0EC6-4CE9-8AD5-4D770C6FB68E}" sibTransId="{D206F95A-FED9-42CB-91E6-6BFC0D6EB2F2}"/>
    <dgm:cxn modelId="{1D031CE8-DAEA-492B-B4F0-4657E5E39498}" srcId="{E8E7B8CF-C813-4A0A-8D8C-775E78F57CC3}" destId="{1053C1ED-9F0F-43F3-9E88-BEE00837EB2E}" srcOrd="0" destOrd="0" parTransId="{FED0A2D9-D89D-4FE0-B0C5-E55BDAAD0E48}" sibTransId="{EE640C6A-618C-4945-A52C-12213A992429}"/>
    <dgm:cxn modelId="{AB5F8C9C-724F-4EA9-BB4B-9BD6FDBDEE00}" type="presParOf" srcId="{49B1AF8E-4222-449E-9948-A527685A6C81}" destId="{BBA64663-476B-4301-9139-FB4563E45CD2}" srcOrd="0" destOrd="0" presId="urn:microsoft.com/office/officeart/2005/8/layout/hList1"/>
    <dgm:cxn modelId="{863F8050-0137-45F3-99CD-1E9A5B5B6553}" type="presParOf" srcId="{BBA64663-476B-4301-9139-FB4563E45CD2}" destId="{CB2B8ECD-D3EC-43BF-BAC6-CD0620E55FFD}" srcOrd="0" destOrd="0" presId="urn:microsoft.com/office/officeart/2005/8/layout/hList1"/>
    <dgm:cxn modelId="{4A176991-626D-49F8-B7F8-E440508CC008}" type="presParOf" srcId="{BBA64663-476B-4301-9139-FB4563E45CD2}" destId="{422DC798-97D5-44F2-8809-4B0E6DE0957C}" srcOrd="1" destOrd="0" presId="urn:microsoft.com/office/officeart/2005/8/layout/hList1"/>
    <dgm:cxn modelId="{19CD021F-7CAF-4902-A58F-C5FE92005CB2}" type="presParOf" srcId="{49B1AF8E-4222-449E-9948-A527685A6C81}" destId="{06DE3B4A-A4AE-400F-A8FB-51C523091738}" srcOrd="1" destOrd="0" presId="urn:microsoft.com/office/officeart/2005/8/layout/hList1"/>
    <dgm:cxn modelId="{E778D8BD-DA8B-4799-B209-C437E5908A98}" type="presParOf" srcId="{49B1AF8E-4222-449E-9948-A527685A6C81}" destId="{BE03E594-C8FF-4FF3-A810-17D96172E152}" srcOrd="2" destOrd="0" presId="urn:microsoft.com/office/officeart/2005/8/layout/hList1"/>
    <dgm:cxn modelId="{AEB0D835-F200-44B2-8FE1-BFED35241697}" type="presParOf" srcId="{BE03E594-C8FF-4FF3-A810-17D96172E152}" destId="{AAA671CE-968E-45FE-A806-CE71B5DA8E7F}" srcOrd="0" destOrd="0" presId="urn:microsoft.com/office/officeart/2005/8/layout/hList1"/>
    <dgm:cxn modelId="{E7130CE5-A495-4386-AB5D-0775B6CAC9AC}" type="presParOf" srcId="{BE03E594-C8FF-4FF3-A810-17D96172E152}" destId="{791E6D25-F229-42DC-8475-0E7BBAB8AD69}" srcOrd="1" destOrd="0" presId="urn:microsoft.com/office/officeart/2005/8/layout/hList1"/>
    <dgm:cxn modelId="{3230688C-94B8-463B-A40B-65A4E7DCC3E5}" type="presParOf" srcId="{49B1AF8E-4222-449E-9948-A527685A6C81}" destId="{AE3FB772-4FE7-47AA-B961-51E1597EA691}" srcOrd="3" destOrd="0" presId="urn:microsoft.com/office/officeart/2005/8/layout/hList1"/>
    <dgm:cxn modelId="{5392B0CC-38A7-4E4F-ACF3-6DEFF4D929D0}" type="presParOf" srcId="{49B1AF8E-4222-449E-9948-A527685A6C81}" destId="{2575965F-C2C4-42C7-BE58-89FAD0E54837}" srcOrd="4" destOrd="0" presId="urn:microsoft.com/office/officeart/2005/8/layout/hList1"/>
    <dgm:cxn modelId="{F7C1D04B-2595-48F8-9DFC-C3DD5A4680C2}" type="presParOf" srcId="{2575965F-C2C4-42C7-BE58-89FAD0E54837}" destId="{35F5301B-7DE4-4409-9CF8-4CD56166750D}" srcOrd="0" destOrd="0" presId="urn:microsoft.com/office/officeart/2005/8/layout/hList1"/>
    <dgm:cxn modelId="{74547A93-28E7-44BE-9C2B-C877FAB1229D}" type="presParOf" srcId="{2575965F-C2C4-42C7-BE58-89FAD0E54837}" destId="{B8D62174-BADC-4262-9EE6-B85971293EA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1F8265B-BD48-4B10-B064-F2D3123FAFF6}" type="doc">
      <dgm:prSet loTypeId="urn:microsoft.com/office/officeart/2005/8/layout/chevron2" loCatId="process" qsTypeId="urn:microsoft.com/office/officeart/2005/8/quickstyle/simple3" qsCatId="simple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AD5269EA-3F34-43B3-B3D8-CBC6FF93926F}">
      <dgm:prSet phldrT="[Текст]" custT="1"/>
      <dgm:spPr/>
      <dgm:t>
        <a:bodyPr/>
        <a:lstStyle/>
        <a:p>
          <a:r>
            <a:rPr lang="ru-RU" sz="1050" b="1" dirty="0" smtClean="0"/>
            <a:t>60 мин</a:t>
          </a:r>
          <a:endParaRPr lang="ru-RU" sz="1050" b="1" dirty="0"/>
        </a:p>
      </dgm:t>
    </dgm:pt>
    <dgm:pt modelId="{40A1B6AB-6775-4CC4-9E99-A084BE39D876}" type="parTrans" cxnId="{65141A1B-5E20-481B-ADCD-82228E6CC085}">
      <dgm:prSet/>
      <dgm:spPr/>
      <dgm:t>
        <a:bodyPr/>
        <a:lstStyle/>
        <a:p>
          <a:endParaRPr lang="ru-RU"/>
        </a:p>
      </dgm:t>
    </dgm:pt>
    <dgm:pt modelId="{9AF3FD22-98BD-41F7-86D4-8093E239F245}" type="sibTrans" cxnId="{65141A1B-5E20-481B-ADCD-82228E6CC085}">
      <dgm:prSet/>
      <dgm:spPr/>
      <dgm:t>
        <a:bodyPr/>
        <a:lstStyle/>
        <a:p>
          <a:endParaRPr lang="ru-RU"/>
        </a:p>
      </dgm:t>
    </dgm:pt>
    <dgm:pt modelId="{5D8270D6-768B-4DB1-8CB2-DEF54F8170CF}">
      <dgm:prSet phldrT="[Текст]" custT="1"/>
      <dgm:spPr/>
      <dgm:t>
        <a:bodyPr/>
        <a:lstStyle/>
        <a:p>
          <a:r>
            <a:rPr lang="ru-RU" sz="1050" b="1" dirty="0" smtClean="0"/>
            <a:t>5 мин</a:t>
          </a:r>
          <a:endParaRPr lang="ru-RU" sz="1050" b="1" dirty="0"/>
        </a:p>
      </dgm:t>
    </dgm:pt>
    <dgm:pt modelId="{A8624745-D109-45EB-A205-D9D98282D59A}" type="parTrans" cxnId="{49BB0D9F-8AAF-4223-BA04-FBC8EE1A0CDF}">
      <dgm:prSet/>
      <dgm:spPr/>
      <dgm:t>
        <a:bodyPr/>
        <a:lstStyle/>
        <a:p>
          <a:endParaRPr lang="ru-RU"/>
        </a:p>
      </dgm:t>
    </dgm:pt>
    <dgm:pt modelId="{EE45985F-4E15-47C6-BF50-140E83888498}" type="sibTrans" cxnId="{49BB0D9F-8AAF-4223-BA04-FBC8EE1A0CDF}">
      <dgm:prSet/>
      <dgm:spPr/>
      <dgm:t>
        <a:bodyPr/>
        <a:lstStyle/>
        <a:p>
          <a:endParaRPr lang="ru-RU"/>
        </a:p>
      </dgm:t>
    </dgm:pt>
    <dgm:pt modelId="{139B10DD-FF10-410A-96B4-BFC1C86F8C9A}">
      <dgm:prSet phldrT="[Текст]" custT="1"/>
      <dgm:spPr/>
      <dgm:t>
        <a:bodyPr/>
        <a:lstStyle/>
        <a:p>
          <a:r>
            <a:rPr lang="ru-RU" sz="1050" b="1" dirty="0" smtClean="0"/>
            <a:t>15 мин</a:t>
          </a:r>
          <a:endParaRPr lang="ru-RU" sz="1050" b="1" dirty="0"/>
        </a:p>
      </dgm:t>
    </dgm:pt>
    <dgm:pt modelId="{E1719268-E77D-4C63-AFA3-3F536BE8919C}" type="parTrans" cxnId="{C9927545-E0A6-4020-B3D4-DD085EC371CD}">
      <dgm:prSet/>
      <dgm:spPr/>
      <dgm:t>
        <a:bodyPr/>
        <a:lstStyle/>
        <a:p>
          <a:endParaRPr lang="ru-RU"/>
        </a:p>
      </dgm:t>
    </dgm:pt>
    <dgm:pt modelId="{EA69E725-5799-49BD-ABC0-25529C1BBE93}" type="sibTrans" cxnId="{C9927545-E0A6-4020-B3D4-DD085EC371CD}">
      <dgm:prSet/>
      <dgm:spPr/>
      <dgm:t>
        <a:bodyPr/>
        <a:lstStyle/>
        <a:p>
          <a:endParaRPr lang="ru-RU"/>
        </a:p>
      </dgm:t>
    </dgm:pt>
    <dgm:pt modelId="{785461A5-FB96-4BBB-8758-3B011EF2BF75}">
      <dgm:prSet custT="1"/>
      <dgm:spPr/>
      <dgm:t>
        <a:bodyPr/>
        <a:lstStyle/>
        <a:p>
          <a:r>
            <a:rPr lang="ru-RU" sz="1050" b="1" dirty="0" smtClean="0"/>
            <a:t>60 мин</a:t>
          </a:r>
          <a:endParaRPr lang="ru-RU" sz="1050" b="1" dirty="0"/>
        </a:p>
      </dgm:t>
    </dgm:pt>
    <dgm:pt modelId="{EEAF1C30-49C3-400C-B2E2-E77E11608746}" type="parTrans" cxnId="{5B6A32A7-4656-4892-A963-B85F5E3C44B9}">
      <dgm:prSet/>
      <dgm:spPr/>
      <dgm:t>
        <a:bodyPr/>
        <a:lstStyle/>
        <a:p>
          <a:endParaRPr lang="ru-RU"/>
        </a:p>
      </dgm:t>
    </dgm:pt>
    <dgm:pt modelId="{A817648D-D919-4BC7-A387-1ED1F13AED6E}" type="sibTrans" cxnId="{5B6A32A7-4656-4892-A963-B85F5E3C44B9}">
      <dgm:prSet/>
      <dgm:spPr/>
      <dgm:t>
        <a:bodyPr/>
        <a:lstStyle/>
        <a:p>
          <a:endParaRPr lang="ru-RU"/>
        </a:p>
      </dgm:t>
    </dgm:pt>
    <dgm:pt modelId="{33013496-061D-4594-B7A0-111936830C75}">
      <dgm:prSet custT="1"/>
      <dgm:spPr/>
      <dgm:t>
        <a:bodyPr/>
        <a:lstStyle/>
        <a:p>
          <a:pPr marL="0" indent="0"/>
          <a:r>
            <a:rPr lang="ru-RU" sz="1050" b="1" dirty="0" smtClean="0"/>
            <a:t>55 мин</a:t>
          </a:r>
          <a:endParaRPr lang="ru-RU" sz="1050" b="1" dirty="0"/>
        </a:p>
      </dgm:t>
    </dgm:pt>
    <dgm:pt modelId="{C61AE17A-B9B7-4431-8B6B-BEBCEBA830DE}" type="parTrans" cxnId="{4297AEFD-7374-4B80-AE18-9E378CD379BA}">
      <dgm:prSet/>
      <dgm:spPr/>
      <dgm:t>
        <a:bodyPr/>
        <a:lstStyle/>
        <a:p>
          <a:endParaRPr lang="ru-RU"/>
        </a:p>
      </dgm:t>
    </dgm:pt>
    <dgm:pt modelId="{75E063BC-280A-4AFF-B60E-FD98FD74E24B}" type="sibTrans" cxnId="{4297AEFD-7374-4B80-AE18-9E378CD379BA}">
      <dgm:prSet/>
      <dgm:spPr/>
      <dgm:t>
        <a:bodyPr/>
        <a:lstStyle/>
        <a:p>
          <a:endParaRPr lang="ru-RU"/>
        </a:p>
      </dgm:t>
    </dgm:pt>
    <dgm:pt modelId="{37CA678E-B85E-41A6-83EF-4958814821B5}">
      <dgm:prSet custT="1"/>
      <dgm:spPr/>
      <dgm:t>
        <a:bodyPr/>
        <a:lstStyle/>
        <a:p>
          <a:r>
            <a:rPr lang="ru-RU" sz="2400" b="1" dirty="0" smtClean="0"/>
            <a:t>Основное тестирование – Раздел 1</a:t>
          </a:r>
        </a:p>
      </dgm:t>
    </dgm:pt>
    <dgm:pt modelId="{8A0749AB-AAF2-4D2C-A727-CE794B34D254}" type="parTrans" cxnId="{3DDDE8B8-D5C0-4F3A-983F-0134CB2279F3}">
      <dgm:prSet/>
      <dgm:spPr/>
      <dgm:t>
        <a:bodyPr/>
        <a:lstStyle/>
        <a:p>
          <a:endParaRPr lang="ru-RU"/>
        </a:p>
      </dgm:t>
    </dgm:pt>
    <dgm:pt modelId="{C9003558-FF05-4020-90DE-67E1456CEEAC}" type="sibTrans" cxnId="{3DDDE8B8-D5C0-4F3A-983F-0134CB2279F3}">
      <dgm:prSet/>
      <dgm:spPr/>
      <dgm:t>
        <a:bodyPr/>
        <a:lstStyle/>
        <a:p>
          <a:endParaRPr lang="ru-RU"/>
        </a:p>
      </dgm:t>
    </dgm:pt>
    <dgm:pt modelId="{6A018832-4BB3-418B-AD99-9F1396A94B45}">
      <dgm:prSet/>
      <dgm:spPr/>
      <dgm:t>
        <a:bodyPr/>
        <a:lstStyle/>
        <a:p>
          <a:r>
            <a:rPr lang="ru-RU" dirty="0" smtClean="0"/>
            <a:t>Перерыв</a:t>
          </a:r>
          <a:endParaRPr lang="ru-RU" dirty="0"/>
        </a:p>
      </dgm:t>
    </dgm:pt>
    <dgm:pt modelId="{ABC6AC05-4BB3-4AB0-85E7-1844700DC0BD}" type="parTrans" cxnId="{0FFB8DFC-7919-49D0-92B3-52F76F7973E2}">
      <dgm:prSet/>
      <dgm:spPr/>
      <dgm:t>
        <a:bodyPr/>
        <a:lstStyle/>
        <a:p>
          <a:endParaRPr lang="ru-RU"/>
        </a:p>
      </dgm:t>
    </dgm:pt>
    <dgm:pt modelId="{145F7EED-0B04-480A-B946-33A5F8A3A94E}" type="sibTrans" cxnId="{0FFB8DFC-7919-49D0-92B3-52F76F7973E2}">
      <dgm:prSet/>
      <dgm:spPr/>
      <dgm:t>
        <a:bodyPr/>
        <a:lstStyle/>
        <a:p>
          <a:endParaRPr lang="ru-RU"/>
        </a:p>
      </dgm:t>
    </dgm:pt>
    <dgm:pt modelId="{5EFFD981-B23B-45D8-9977-8C10C5E49392}">
      <dgm:prSet/>
      <dgm:spPr/>
      <dgm:t>
        <a:bodyPr/>
        <a:lstStyle/>
        <a:p>
          <a:r>
            <a:rPr lang="ru-RU" b="1" dirty="0" smtClean="0"/>
            <a:t>Основное тестирование – Раздел 2</a:t>
          </a:r>
          <a:endParaRPr lang="ru-RU" b="1" dirty="0"/>
        </a:p>
      </dgm:t>
    </dgm:pt>
    <dgm:pt modelId="{5E6824E0-4F7A-4ACF-BAC1-191539AC4F0D}" type="parTrans" cxnId="{73DCEA05-18E0-4C7E-8EFB-6F8190ACC920}">
      <dgm:prSet/>
      <dgm:spPr/>
      <dgm:t>
        <a:bodyPr/>
        <a:lstStyle/>
        <a:p>
          <a:endParaRPr lang="ru-RU"/>
        </a:p>
      </dgm:t>
    </dgm:pt>
    <dgm:pt modelId="{29EEA852-8EBC-4FCB-878E-8419699EB17E}" type="sibTrans" cxnId="{73DCEA05-18E0-4C7E-8EFB-6F8190ACC920}">
      <dgm:prSet/>
      <dgm:spPr/>
      <dgm:t>
        <a:bodyPr/>
        <a:lstStyle/>
        <a:p>
          <a:endParaRPr lang="ru-RU"/>
        </a:p>
      </dgm:t>
    </dgm:pt>
    <dgm:pt modelId="{6F2A9949-6AE0-4B3F-AF63-C259DD1AA5C1}">
      <dgm:prSet/>
      <dgm:spPr/>
      <dgm:t>
        <a:bodyPr/>
        <a:lstStyle/>
        <a:p>
          <a:r>
            <a:rPr lang="ru-RU" dirty="0" smtClean="0"/>
            <a:t>Перерыв</a:t>
          </a:r>
          <a:endParaRPr lang="ru-RU" dirty="0"/>
        </a:p>
      </dgm:t>
    </dgm:pt>
    <dgm:pt modelId="{43AD35F1-AD7C-4975-B4F4-3BFD78B75481}" type="parTrans" cxnId="{835DCEC2-2D24-4761-8480-C7F701377515}">
      <dgm:prSet/>
      <dgm:spPr/>
      <dgm:t>
        <a:bodyPr/>
        <a:lstStyle/>
        <a:p>
          <a:endParaRPr lang="ru-RU"/>
        </a:p>
      </dgm:t>
    </dgm:pt>
    <dgm:pt modelId="{595B0D00-0128-49D7-B47A-32C67F4F4A1C}" type="sibTrans" cxnId="{835DCEC2-2D24-4761-8480-C7F701377515}">
      <dgm:prSet/>
      <dgm:spPr/>
      <dgm:t>
        <a:bodyPr/>
        <a:lstStyle/>
        <a:p>
          <a:endParaRPr lang="ru-RU"/>
        </a:p>
      </dgm:t>
    </dgm:pt>
    <dgm:pt modelId="{DB578681-80B7-4523-A999-930307E612DD}">
      <dgm:prSet/>
      <dgm:spPr/>
      <dgm:t>
        <a:bodyPr/>
        <a:lstStyle/>
        <a:p>
          <a:r>
            <a:rPr lang="ru-RU" b="1" dirty="0" smtClean="0"/>
            <a:t>Анкетирование</a:t>
          </a:r>
          <a:endParaRPr lang="ru-RU" b="1" dirty="0"/>
        </a:p>
      </dgm:t>
    </dgm:pt>
    <dgm:pt modelId="{BDFE7771-FCA3-4D90-BB61-C22A03D2A677}" type="parTrans" cxnId="{71DE1F29-EB69-4315-92E1-291563F5970B}">
      <dgm:prSet/>
      <dgm:spPr/>
      <dgm:t>
        <a:bodyPr/>
        <a:lstStyle/>
        <a:p>
          <a:endParaRPr lang="ru-RU"/>
        </a:p>
      </dgm:t>
    </dgm:pt>
    <dgm:pt modelId="{DF3CEAC2-5131-4F0C-99DC-3F651C98D7CA}" type="sibTrans" cxnId="{71DE1F29-EB69-4315-92E1-291563F5970B}">
      <dgm:prSet/>
      <dgm:spPr/>
      <dgm:t>
        <a:bodyPr/>
        <a:lstStyle/>
        <a:p>
          <a:endParaRPr lang="ru-RU"/>
        </a:p>
      </dgm:t>
    </dgm:pt>
    <dgm:pt modelId="{E5E1922D-0223-4D5D-AB73-161B530B4A1B}">
      <dgm:prSet phldrT="[Текст]" custT="1"/>
      <dgm:spPr/>
      <dgm:t>
        <a:bodyPr/>
        <a:lstStyle/>
        <a:p>
          <a:r>
            <a:rPr lang="ru-RU" sz="1050" b="1" dirty="0" smtClean="0"/>
            <a:t>30-60 мин</a:t>
          </a:r>
          <a:endParaRPr lang="ru-RU" sz="1050" b="1" dirty="0"/>
        </a:p>
      </dgm:t>
    </dgm:pt>
    <dgm:pt modelId="{BCC75459-14D7-427B-AD8F-FC9905E69435}" type="parTrans" cxnId="{A9828646-89F1-4F8F-8B0C-15335F9F54B7}">
      <dgm:prSet/>
      <dgm:spPr/>
      <dgm:t>
        <a:bodyPr/>
        <a:lstStyle/>
        <a:p>
          <a:endParaRPr lang="ru-RU"/>
        </a:p>
      </dgm:t>
    </dgm:pt>
    <dgm:pt modelId="{73784C2D-0542-49A6-86BF-3DE8B93A4614}" type="sibTrans" cxnId="{A9828646-89F1-4F8F-8B0C-15335F9F54B7}">
      <dgm:prSet/>
      <dgm:spPr/>
      <dgm:t>
        <a:bodyPr/>
        <a:lstStyle/>
        <a:p>
          <a:endParaRPr lang="ru-RU"/>
        </a:p>
      </dgm:t>
    </dgm:pt>
    <dgm:pt modelId="{F09FFB9E-8275-4AAA-9E28-117C061250A3}">
      <dgm:prSet phldrT="[Текст]" custT="1"/>
      <dgm:spPr/>
      <dgm:t>
        <a:bodyPr/>
        <a:lstStyle/>
        <a:p>
          <a:r>
            <a:rPr lang="ru-RU" sz="1050" b="1" dirty="0" smtClean="0"/>
            <a:t>15 мин</a:t>
          </a:r>
          <a:endParaRPr lang="ru-RU" sz="1050" b="1" dirty="0"/>
        </a:p>
      </dgm:t>
    </dgm:pt>
    <dgm:pt modelId="{2C40AF6C-002E-449D-B6F7-4D30DB7E7838}" type="parTrans" cxnId="{C9D97917-F8E7-455E-9253-897421DDA336}">
      <dgm:prSet/>
      <dgm:spPr/>
      <dgm:t>
        <a:bodyPr/>
        <a:lstStyle/>
        <a:p>
          <a:endParaRPr lang="ru-RU"/>
        </a:p>
      </dgm:t>
    </dgm:pt>
    <dgm:pt modelId="{61A1762F-3433-46A4-BAE9-CF8A57892B89}" type="sibTrans" cxnId="{C9D97917-F8E7-455E-9253-897421DDA336}">
      <dgm:prSet/>
      <dgm:spPr/>
      <dgm:t>
        <a:bodyPr/>
        <a:lstStyle/>
        <a:p>
          <a:endParaRPr lang="ru-RU"/>
        </a:p>
      </dgm:t>
    </dgm:pt>
    <dgm:pt modelId="{97DD1E32-F68A-413E-92FB-BC2DA12058E9}">
      <dgm:prSet/>
      <dgm:spPr/>
      <dgm:t>
        <a:bodyPr/>
        <a:lstStyle/>
        <a:p>
          <a:r>
            <a:rPr lang="ru-RU" dirty="0" smtClean="0"/>
            <a:t>Вход в программу, выполнение тренировочного теста</a:t>
          </a:r>
          <a:endParaRPr lang="ru-RU" dirty="0"/>
        </a:p>
      </dgm:t>
    </dgm:pt>
    <dgm:pt modelId="{80A73B29-AEEE-41DC-AC96-26B127484881}" type="parTrans" cxnId="{5FB5B88A-DE96-48B3-8E15-F35B10163D5D}">
      <dgm:prSet/>
      <dgm:spPr/>
      <dgm:t>
        <a:bodyPr/>
        <a:lstStyle/>
        <a:p>
          <a:endParaRPr lang="ru-RU"/>
        </a:p>
      </dgm:t>
    </dgm:pt>
    <dgm:pt modelId="{0531E711-EE9D-4B3B-B8AA-3DF5955A3C3E}" type="sibTrans" cxnId="{5FB5B88A-DE96-48B3-8E15-F35B10163D5D}">
      <dgm:prSet/>
      <dgm:spPr/>
      <dgm:t>
        <a:bodyPr/>
        <a:lstStyle/>
        <a:p>
          <a:endParaRPr lang="ru-RU"/>
        </a:p>
      </dgm:t>
    </dgm:pt>
    <dgm:pt modelId="{675A01AD-896B-44EA-B952-7A4298504786}">
      <dgm:prSet/>
      <dgm:spPr/>
      <dgm:t>
        <a:bodyPr/>
        <a:lstStyle/>
        <a:p>
          <a:r>
            <a:rPr lang="ru-RU" dirty="0" smtClean="0"/>
            <a:t>Подготовка компьютерного класса</a:t>
          </a:r>
          <a:endParaRPr lang="ru-RU" dirty="0"/>
        </a:p>
      </dgm:t>
    </dgm:pt>
    <dgm:pt modelId="{1CB99F4C-F0B9-41EA-A7F0-0F4F09958631}" type="parTrans" cxnId="{D26D261D-618A-44E4-97F5-C99C2AE64D43}">
      <dgm:prSet/>
      <dgm:spPr/>
      <dgm:t>
        <a:bodyPr/>
        <a:lstStyle/>
        <a:p>
          <a:endParaRPr lang="ru-RU"/>
        </a:p>
      </dgm:t>
    </dgm:pt>
    <dgm:pt modelId="{E4DC4E3D-E56B-4BEA-B9F3-0338A2926119}" type="sibTrans" cxnId="{D26D261D-618A-44E4-97F5-C99C2AE64D43}">
      <dgm:prSet/>
      <dgm:spPr/>
      <dgm:t>
        <a:bodyPr/>
        <a:lstStyle/>
        <a:p>
          <a:endParaRPr lang="ru-RU"/>
        </a:p>
      </dgm:t>
    </dgm:pt>
    <dgm:pt modelId="{BD7FD67A-E6EB-437C-9FBD-8A3F26788E5E}">
      <dgm:prSet custT="1"/>
      <dgm:spPr/>
      <dgm:t>
        <a:bodyPr/>
        <a:lstStyle/>
        <a:p>
          <a:r>
            <a:rPr lang="ru-RU" sz="1050" b="1" dirty="0" smtClean="0"/>
            <a:t>10-20 мин</a:t>
          </a:r>
          <a:endParaRPr lang="ru-RU" sz="1050" b="1" dirty="0"/>
        </a:p>
      </dgm:t>
    </dgm:pt>
    <dgm:pt modelId="{BFC5A5C4-4D6E-471D-8C7D-D56204D60E80}" type="parTrans" cxnId="{AF87A9A7-9353-400D-99E6-8DCEA4C93B30}">
      <dgm:prSet/>
      <dgm:spPr/>
      <dgm:t>
        <a:bodyPr/>
        <a:lstStyle/>
        <a:p>
          <a:endParaRPr lang="ru-RU"/>
        </a:p>
      </dgm:t>
    </dgm:pt>
    <dgm:pt modelId="{2CEB81F7-56B1-4CDD-9D7F-1D7BC8A041BE}" type="sibTrans" cxnId="{AF87A9A7-9353-400D-99E6-8DCEA4C93B30}">
      <dgm:prSet/>
      <dgm:spPr/>
      <dgm:t>
        <a:bodyPr/>
        <a:lstStyle/>
        <a:p>
          <a:endParaRPr lang="ru-RU"/>
        </a:p>
      </dgm:t>
    </dgm:pt>
    <dgm:pt modelId="{05A1B5E7-2D86-46EB-BA6C-75E70F6B572B}">
      <dgm:prSet/>
      <dgm:spPr/>
      <dgm:t>
        <a:bodyPr/>
        <a:lstStyle/>
        <a:p>
          <a:r>
            <a:rPr lang="ru-RU" b="0" dirty="0" smtClean="0"/>
            <a:t>Завершение работы, сбор материалов</a:t>
          </a:r>
          <a:endParaRPr lang="ru-RU" b="0" dirty="0"/>
        </a:p>
      </dgm:t>
    </dgm:pt>
    <dgm:pt modelId="{F18665DA-B3D7-4E92-BD01-E61E3B7F5EDE}" type="parTrans" cxnId="{067565D9-4A46-4AE1-A8CE-CD21C45A8769}">
      <dgm:prSet/>
      <dgm:spPr/>
      <dgm:t>
        <a:bodyPr/>
        <a:lstStyle/>
        <a:p>
          <a:endParaRPr lang="ru-RU"/>
        </a:p>
      </dgm:t>
    </dgm:pt>
    <dgm:pt modelId="{CA41F9F4-ECD0-4147-964B-D9107C4F5185}" type="sibTrans" cxnId="{067565D9-4A46-4AE1-A8CE-CD21C45A8769}">
      <dgm:prSet/>
      <dgm:spPr/>
      <dgm:t>
        <a:bodyPr/>
        <a:lstStyle/>
        <a:p>
          <a:endParaRPr lang="ru-RU"/>
        </a:p>
      </dgm:t>
    </dgm:pt>
    <dgm:pt modelId="{AFA77ECE-20C1-4169-9EFF-7F92CA16FEE9}" type="pres">
      <dgm:prSet presAssocID="{C1F8265B-BD48-4B10-B064-F2D3123FAFF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39A861-3085-4B97-9B16-20B9EB6A5444}" type="pres">
      <dgm:prSet presAssocID="{E5E1922D-0223-4D5D-AB73-161B530B4A1B}" presName="composite" presStyleCnt="0"/>
      <dgm:spPr/>
      <dgm:t>
        <a:bodyPr/>
        <a:lstStyle/>
        <a:p>
          <a:endParaRPr lang="ru-RU"/>
        </a:p>
      </dgm:t>
    </dgm:pt>
    <dgm:pt modelId="{549A1CEE-BB1F-4457-B0A6-E2436777055E}" type="pres">
      <dgm:prSet presAssocID="{E5E1922D-0223-4D5D-AB73-161B530B4A1B}" presName="parentText" presStyleLbl="alignNode1" presStyleIdx="0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18FBBF-C1AF-4323-8D9B-877607C0FAC7}" type="pres">
      <dgm:prSet presAssocID="{E5E1922D-0223-4D5D-AB73-161B530B4A1B}" presName="descendantText" presStyleLbl="alignAcc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3BD697-391C-4F09-A237-5D3F9741B179}" type="pres">
      <dgm:prSet presAssocID="{73784C2D-0542-49A6-86BF-3DE8B93A4614}" presName="sp" presStyleCnt="0"/>
      <dgm:spPr/>
      <dgm:t>
        <a:bodyPr/>
        <a:lstStyle/>
        <a:p>
          <a:endParaRPr lang="ru-RU"/>
        </a:p>
      </dgm:t>
    </dgm:pt>
    <dgm:pt modelId="{F20C07D9-F90B-4C6E-BAA9-16CD2F2FEC69}" type="pres">
      <dgm:prSet presAssocID="{F09FFB9E-8275-4AAA-9E28-117C061250A3}" presName="composite" presStyleCnt="0"/>
      <dgm:spPr/>
      <dgm:t>
        <a:bodyPr/>
        <a:lstStyle/>
        <a:p>
          <a:endParaRPr lang="ru-RU"/>
        </a:p>
      </dgm:t>
    </dgm:pt>
    <dgm:pt modelId="{DE88E1C9-6033-45D2-A74A-920AF9C3DB15}" type="pres">
      <dgm:prSet presAssocID="{F09FFB9E-8275-4AAA-9E28-117C061250A3}" presName="parentText" presStyleLbl="alignNode1" presStyleIdx="1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1F395E-6AC9-4A4B-9761-E7365B496D32}" type="pres">
      <dgm:prSet presAssocID="{F09FFB9E-8275-4AAA-9E28-117C061250A3}" presName="descendantText" presStyleLbl="alignAcc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99BD34-F47D-4570-B8DB-2A69B2787890}" type="pres">
      <dgm:prSet presAssocID="{61A1762F-3433-46A4-BAE9-CF8A57892B89}" presName="sp" presStyleCnt="0"/>
      <dgm:spPr/>
      <dgm:t>
        <a:bodyPr/>
        <a:lstStyle/>
        <a:p>
          <a:endParaRPr lang="ru-RU"/>
        </a:p>
      </dgm:t>
    </dgm:pt>
    <dgm:pt modelId="{90851CF4-8144-4250-8CF3-C266D087511F}" type="pres">
      <dgm:prSet presAssocID="{AD5269EA-3F34-43B3-B3D8-CBC6FF93926F}" presName="composite" presStyleCnt="0"/>
      <dgm:spPr/>
      <dgm:t>
        <a:bodyPr/>
        <a:lstStyle/>
        <a:p>
          <a:endParaRPr lang="ru-RU"/>
        </a:p>
      </dgm:t>
    </dgm:pt>
    <dgm:pt modelId="{16C5C681-E32F-4F79-8404-44647F9008C7}" type="pres">
      <dgm:prSet presAssocID="{AD5269EA-3F34-43B3-B3D8-CBC6FF93926F}" presName="parentText" presStyleLbl="alignNode1" presStyleIdx="2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9F08E6-4369-4CE3-AFEC-F91564E1F412}" type="pres">
      <dgm:prSet presAssocID="{AD5269EA-3F34-43B3-B3D8-CBC6FF93926F}" presName="descendantText" presStyleLbl="alignAcc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16433B-90D3-498B-91CD-5E6B8715FE24}" type="pres">
      <dgm:prSet presAssocID="{9AF3FD22-98BD-41F7-86D4-8093E239F245}" presName="sp" presStyleCnt="0"/>
      <dgm:spPr/>
      <dgm:t>
        <a:bodyPr/>
        <a:lstStyle/>
        <a:p>
          <a:endParaRPr lang="ru-RU"/>
        </a:p>
      </dgm:t>
    </dgm:pt>
    <dgm:pt modelId="{4F29848E-DA0E-4B09-AAFA-7019A6AC9EB1}" type="pres">
      <dgm:prSet presAssocID="{5D8270D6-768B-4DB1-8CB2-DEF54F8170CF}" presName="composite" presStyleCnt="0"/>
      <dgm:spPr/>
      <dgm:t>
        <a:bodyPr/>
        <a:lstStyle/>
        <a:p>
          <a:endParaRPr lang="ru-RU"/>
        </a:p>
      </dgm:t>
    </dgm:pt>
    <dgm:pt modelId="{1FB3BB07-22E7-43C7-A056-492F5DF9A2BC}" type="pres">
      <dgm:prSet presAssocID="{5D8270D6-768B-4DB1-8CB2-DEF54F8170CF}" presName="parentText" presStyleLbl="alignNode1" presStyleIdx="3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3F9137-B16B-4DAB-8B11-EE1D3A66CD23}" type="pres">
      <dgm:prSet presAssocID="{5D8270D6-768B-4DB1-8CB2-DEF54F8170CF}" presName="descendantText" presStyleLbl="alignAcc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F8BE98-8EC2-4C2B-8ACC-99A1C77750EB}" type="pres">
      <dgm:prSet presAssocID="{EE45985F-4E15-47C6-BF50-140E83888498}" presName="sp" presStyleCnt="0"/>
      <dgm:spPr/>
      <dgm:t>
        <a:bodyPr/>
        <a:lstStyle/>
        <a:p>
          <a:endParaRPr lang="ru-RU"/>
        </a:p>
      </dgm:t>
    </dgm:pt>
    <dgm:pt modelId="{635228B9-E912-4D57-99F9-389923D11574}" type="pres">
      <dgm:prSet presAssocID="{785461A5-FB96-4BBB-8758-3B011EF2BF75}" presName="composite" presStyleCnt="0"/>
      <dgm:spPr/>
      <dgm:t>
        <a:bodyPr/>
        <a:lstStyle/>
        <a:p>
          <a:endParaRPr lang="ru-RU"/>
        </a:p>
      </dgm:t>
    </dgm:pt>
    <dgm:pt modelId="{D801C327-6506-4078-B209-87D222C8B398}" type="pres">
      <dgm:prSet presAssocID="{785461A5-FB96-4BBB-8758-3B011EF2BF75}" presName="parentText" presStyleLbl="alignNode1" presStyleIdx="4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24D8F4-D441-40BA-BC59-B4C5F924C7B9}" type="pres">
      <dgm:prSet presAssocID="{785461A5-FB96-4BBB-8758-3B011EF2BF75}" presName="descendantText" presStyleLbl="alignAcc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1CA5E6-D66B-4776-8CC0-326AFAE95BA9}" type="pres">
      <dgm:prSet presAssocID="{A817648D-D919-4BC7-A387-1ED1F13AED6E}" presName="sp" presStyleCnt="0"/>
      <dgm:spPr/>
      <dgm:t>
        <a:bodyPr/>
        <a:lstStyle/>
        <a:p>
          <a:endParaRPr lang="ru-RU"/>
        </a:p>
      </dgm:t>
    </dgm:pt>
    <dgm:pt modelId="{C84329BE-292A-4943-9B04-2C29B8CA7A57}" type="pres">
      <dgm:prSet presAssocID="{139B10DD-FF10-410A-96B4-BFC1C86F8C9A}" presName="composite" presStyleCnt="0"/>
      <dgm:spPr/>
      <dgm:t>
        <a:bodyPr/>
        <a:lstStyle/>
        <a:p>
          <a:endParaRPr lang="ru-RU"/>
        </a:p>
      </dgm:t>
    </dgm:pt>
    <dgm:pt modelId="{F500BC44-179D-4794-90E3-5B1F9CC7DA4F}" type="pres">
      <dgm:prSet presAssocID="{139B10DD-FF10-410A-96B4-BFC1C86F8C9A}" presName="parentText" presStyleLbl="alignNode1" presStyleIdx="5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D278CF-EB2C-4C58-AE07-33C28BF82352}" type="pres">
      <dgm:prSet presAssocID="{139B10DD-FF10-410A-96B4-BFC1C86F8C9A}" presName="descendantText" presStyleLbl="alignAcc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C85638-42FB-40F9-8CBD-193EDAA547D8}" type="pres">
      <dgm:prSet presAssocID="{EA69E725-5799-49BD-ABC0-25529C1BBE93}" presName="sp" presStyleCnt="0"/>
      <dgm:spPr/>
      <dgm:t>
        <a:bodyPr/>
        <a:lstStyle/>
        <a:p>
          <a:endParaRPr lang="ru-RU"/>
        </a:p>
      </dgm:t>
    </dgm:pt>
    <dgm:pt modelId="{2BA1A4E8-B83F-41DD-9A42-5E42BF206297}" type="pres">
      <dgm:prSet presAssocID="{33013496-061D-4594-B7A0-111936830C75}" presName="composite" presStyleCnt="0"/>
      <dgm:spPr/>
      <dgm:t>
        <a:bodyPr/>
        <a:lstStyle/>
        <a:p>
          <a:endParaRPr lang="ru-RU"/>
        </a:p>
      </dgm:t>
    </dgm:pt>
    <dgm:pt modelId="{31E052B9-E9E9-4212-B546-B1208F7CA6E7}" type="pres">
      <dgm:prSet presAssocID="{33013496-061D-4594-B7A0-111936830C75}" presName="parentText" presStyleLbl="alignNode1" presStyleIdx="6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696423-1FEF-4619-BD21-50B96E395259}" type="pres">
      <dgm:prSet presAssocID="{33013496-061D-4594-B7A0-111936830C75}" presName="descendantText" presStyleLbl="alignAcc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0ED82A-ACC3-4E80-A430-D3D08E0BA55A}" type="pres">
      <dgm:prSet presAssocID="{75E063BC-280A-4AFF-B60E-FD98FD74E24B}" presName="sp" presStyleCnt="0"/>
      <dgm:spPr/>
      <dgm:t>
        <a:bodyPr/>
        <a:lstStyle/>
        <a:p>
          <a:endParaRPr lang="ru-RU"/>
        </a:p>
      </dgm:t>
    </dgm:pt>
    <dgm:pt modelId="{EE2B7707-F61A-4073-A642-BA0DF1E9F9C2}" type="pres">
      <dgm:prSet presAssocID="{BD7FD67A-E6EB-437C-9FBD-8A3F26788E5E}" presName="composite" presStyleCnt="0"/>
      <dgm:spPr/>
      <dgm:t>
        <a:bodyPr/>
        <a:lstStyle/>
        <a:p>
          <a:endParaRPr lang="ru-RU"/>
        </a:p>
      </dgm:t>
    </dgm:pt>
    <dgm:pt modelId="{AC515710-68DB-4361-A06D-7A3D5DB752E9}" type="pres">
      <dgm:prSet presAssocID="{BD7FD67A-E6EB-437C-9FBD-8A3F26788E5E}" presName="parentText" presStyleLbl="alignNode1" presStyleIdx="7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8B4E65-B8C6-4ECD-8B2B-6A21C9C1F618}" type="pres">
      <dgm:prSet presAssocID="{BD7FD67A-E6EB-437C-9FBD-8A3F26788E5E}" presName="descendantText" presStyleLbl="alignAcc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5141A1B-5E20-481B-ADCD-82228E6CC085}" srcId="{C1F8265B-BD48-4B10-B064-F2D3123FAFF6}" destId="{AD5269EA-3F34-43B3-B3D8-CBC6FF93926F}" srcOrd="2" destOrd="0" parTransId="{40A1B6AB-6775-4CC4-9E99-A084BE39D876}" sibTransId="{9AF3FD22-98BD-41F7-86D4-8093E239F245}"/>
    <dgm:cxn modelId="{DCBD7E0D-D00B-40EC-AAB8-83DCE78E5895}" type="presOf" srcId="{DB578681-80B7-4523-A999-930307E612DD}" destId="{42696423-1FEF-4619-BD21-50B96E395259}" srcOrd="0" destOrd="0" presId="urn:microsoft.com/office/officeart/2005/8/layout/chevron2"/>
    <dgm:cxn modelId="{3DDDE8B8-D5C0-4F3A-983F-0134CB2279F3}" srcId="{AD5269EA-3F34-43B3-B3D8-CBC6FF93926F}" destId="{37CA678E-B85E-41A6-83EF-4958814821B5}" srcOrd="0" destOrd="0" parTransId="{8A0749AB-AAF2-4D2C-A727-CE794B34D254}" sibTransId="{C9003558-FF05-4020-90DE-67E1456CEEAC}"/>
    <dgm:cxn modelId="{A9828646-89F1-4F8F-8B0C-15335F9F54B7}" srcId="{C1F8265B-BD48-4B10-B064-F2D3123FAFF6}" destId="{E5E1922D-0223-4D5D-AB73-161B530B4A1B}" srcOrd="0" destOrd="0" parTransId="{BCC75459-14D7-427B-AD8F-FC9905E69435}" sibTransId="{73784C2D-0542-49A6-86BF-3DE8B93A4614}"/>
    <dgm:cxn modelId="{FDDC0A1B-4F52-4C14-801B-8A1C32226B74}" type="presOf" srcId="{AD5269EA-3F34-43B3-B3D8-CBC6FF93926F}" destId="{16C5C681-E32F-4F79-8404-44647F9008C7}" srcOrd="0" destOrd="0" presId="urn:microsoft.com/office/officeart/2005/8/layout/chevron2"/>
    <dgm:cxn modelId="{55BFB462-49BF-4589-8EFF-DA8428B32CA7}" type="presOf" srcId="{05A1B5E7-2D86-46EB-BA6C-75E70F6B572B}" destId="{C38B4E65-B8C6-4ECD-8B2B-6A21C9C1F618}" srcOrd="0" destOrd="0" presId="urn:microsoft.com/office/officeart/2005/8/layout/chevron2"/>
    <dgm:cxn modelId="{5FB5B88A-DE96-48B3-8E15-F35B10163D5D}" srcId="{F09FFB9E-8275-4AAA-9E28-117C061250A3}" destId="{97DD1E32-F68A-413E-92FB-BC2DA12058E9}" srcOrd="0" destOrd="0" parTransId="{80A73B29-AEEE-41DC-AC96-26B127484881}" sibTransId="{0531E711-EE9D-4B3B-B8AA-3DF5955A3C3E}"/>
    <dgm:cxn modelId="{73DCEA05-18E0-4C7E-8EFB-6F8190ACC920}" srcId="{785461A5-FB96-4BBB-8758-3B011EF2BF75}" destId="{5EFFD981-B23B-45D8-9977-8C10C5E49392}" srcOrd="0" destOrd="0" parTransId="{5E6824E0-4F7A-4ACF-BAC1-191539AC4F0D}" sibTransId="{29EEA852-8EBC-4FCB-878E-8419699EB17E}"/>
    <dgm:cxn modelId="{BEC92755-E2F8-4C65-BBDD-356ECEF32448}" type="presOf" srcId="{785461A5-FB96-4BBB-8758-3B011EF2BF75}" destId="{D801C327-6506-4078-B209-87D222C8B398}" srcOrd="0" destOrd="0" presId="urn:microsoft.com/office/officeart/2005/8/layout/chevron2"/>
    <dgm:cxn modelId="{87AA6BD0-330C-46A4-A5FA-B037A015453A}" type="presOf" srcId="{33013496-061D-4594-B7A0-111936830C75}" destId="{31E052B9-E9E9-4212-B546-B1208F7CA6E7}" srcOrd="0" destOrd="0" presId="urn:microsoft.com/office/officeart/2005/8/layout/chevron2"/>
    <dgm:cxn modelId="{4297AEFD-7374-4B80-AE18-9E378CD379BA}" srcId="{C1F8265B-BD48-4B10-B064-F2D3123FAFF6}" destId="{33013496-061D-4594-B7A0-111936830C75}" srcOrd="6" destOrd="0" parTransId="{C61AE17A-B9B7-4431-8B6B-BEBCEBA830DE}" sibTransId="{75E063BC-280A-4AFF-B60E-FD98FD74E24B}"/>
    <dgm:cxn modelId="{D26D261D-618A-44E4-97F5-C99C2AE64D43}" srcId="{E5E1922D-0223-4D5D-AB73-161B530B4A1B}" destId="{675A01AD-896B-44EA-B952-7A4298504786}" srcOrd="0" destOrd="0" parTransId="{1CB99F4C-F0B9-41EA-A7F0-0F4F09958631}" sibTransId="{E4DC4E3D-E56B-4BEA-B9F3-0338A2926119}"/>
    <dgm:cxn modelId="{C9D97917-F8E7-455E-9253-897421DDA336}" srcId="{C1F8265B-BD48-4B10-B064-F2D3123FAFF6}" destId="{F09FFB9E-8275-4AAA-9E28-117C061250A3}" srcOrd="1" destOrd="0" parTransId="{2C40AF6C-002E-449D-B6F7-4D30DB7E7838}" sibTransId="{61A1762F-3433-46A4-BAE9-CF8A57892B89}"/>
    <dgm:cxn modelId="{383B57DB-D49E-48FA-AE29-61F1A11A3656}" type="presOf" srcId="{F09FFB9E-8275-4AAA-9E28-117C061250A3}" destId="{DE88E1C9-6033-45D2-A74A-920AF9C3DB15}" srcOrd="0" destOrd="0" presId="urn:microsoft.com/office/officeart/2005/8/layout/chevron2"/>
    <dgm:cxn modelId="{A39298CA-30B2-4B36-BE6F-9D269EEA79D5}" type="presOf" srcId="{5D8270D6-768B-4DB1-8CB2-DEF54F8170CF}" destId="{1FB3BB07-22E7-43C7-A056-492F5DF9A2BC}" srcOrd="0" destOrd="0" presId="urn:microsoft.com/office/officeart/2005/8/layout/chevron2"/>
    <dgm:cxn modelId="{5B6A32A7-4656-4892-A963-B85F5E3C44B9}" srcId="{C1F8265B-BD48-4B10-B064-F2D3123FAFF6}" destId="{785461A5-FB96-4BBB-8758-3B011EF2BF75}" srcOrd="4" destOrd="0" parTransId="{EEAF1C30-49C3-400C-B2E2-E77E11608746}" sibTransId="{A817648D-D919-4BC7-A387-1ED1F13AED6E}"/>
    <dgm:cxn modelId="{71DE1F29-EB69-4315-92E1-291563F5970B}" srcId="{33013496-061D-4594-B7A0-111936830C75}" destId="{DB578681-80B7-4523-A999-930307E612DD}" srcOrd="0" destOrd="0" parTransId="{BDFE7771-FCA3-4D90-BB61-C22A03D2A677}" sibTransId="{DF3CEAC2-5131-4F0C-99DC-3F651C98D7CA}"/>
    <dgm:cxn modelId="{0FFB8DFC-7919-49D0-92B3-52F76F7973E2}" srcId="{5D8270D6-768B-4DB1-8CB2-DEF54F8170CF}" destId="{6A018832-4BB3-418B-AD99-9F1396A94B45}" srcOrd="0" destOrd="0" parTransId="{ABC6AC05-4BB3-4AB0-85E7-1844700DC0BD}" sibTransId="{145F7EED-0B04-480A-B946-33A5F8A3A94E}"/>
    <dgm:cxn modelId="{E4A598B4-9BFD-4C16-A535-19AECA94A623}" type="presOf" srcId="{139B10DD-FF10-410A-96B4-BFC1C86F8C9A}" destId="{F500BC44-179D-4794-90E3-5B1F9CC7DA4F}" srcOrd="0" destOrd="0" presId="urn:microsoft.com/office/officeart/2005/8/layout/chevron2"/>
    <dgm:cxn modelId="{301F22F8-312C-4A6B-8775-0098746B60BF}" type="presOf" srcId="{675A01AD-896B-44EA-B952-7A4298504786}" destId="{3F18FBBF-C1AF-4323-8D9B-877607C0FAC7}" srcOrd="0" destOrd="0" presId="urn:microsoft.com/office/officeart/2005/8/layout/chevron2"/>
    <dgm:cxn modelId="{733970C5-A5FD-4F63-9012-9A8B5E9A5B7D}" type="presOf" srcId="{5EFFD981-B23B-45D8-9977-8C10C5E49392}" destId="{1D24D8F4-D441-40BA-BC59-B4C5F924C7B9}" srcOrd="0" destOrd="0" presId="urn:microsoft.com/office/officeart/2005/8/layout/chevron2"/>
    <dgm:cxn modelId="{C9927545-E0A6-4020-B3D4-DD085EC371CD}" srcId="{C1F8265B-BD48-4B10-B064-F2D3123FAFF6}" destId="{139B10DD-FF10-410A-96B4-BFC1C86F8C9A}" srcOrd="5" destOrd="0" parTransId="{E1719268-E77D-4C63-AFA3-3F536BE8919C}" sibTransId="{EA69E725-5799-49BD-ABC0-25529C1BBE93}"/>
    <dgm:cxn modelId="{7EB72F6D-7A52-4AB1-B581-242B696314E7}" type="presOf" srcId="{6A018832-4BB3-418B-AD99-9F1396A94B45}" destId="{573F9137-B16B-4DAB-8B11-EE1D3A66CD23}" srcOrd="0" destOrd="0" presId="urn:microsoft.com/office/officeart/2005/8/layout/chevron2"/>
    <dgm:cxn modelId="{067565D9-4A46-4AE1-A8CE-CD21C45A8769}" srcId="{BD7FD67A-E6EB-437C-9FBD-8A3F26788E5E}" destId="{05A1B5E7-2D86-46EB-BA6C-75E70F6B572B}" srcOrd="0" destOrd="0" parTransId="{F18665DA-B3D7-4E92-BD01-E61E3B7F5EDE}" sibTransId="{CA41F9F4-ECD0-4147-964B-D9107C4F5185}"/>
    <dgm:cxn modelId="{AF87A9A7-9353-400D-99E6-8DCEA4C93B30}" srcId="{C1F8265B-BD48-4B10-B064-F2D3123FAFF6}" destId="{BD7FD67A-E6EB-437C-9FBD-8A3F26788E5E}" srcOrd="7" destOrd="0" parTransId="{BFC5A5C4-4D6E-471D-8C7D-D56204D60E80}" sibTransId="{2CEB81F7-56B1-4CDD-9D7F-1D7BC8A041BE}"/>
    <dgm:cxn modelId="{49BB0D9F-8AAF-4223-BA04-FBC8EE1A0CDF}" srcId="{C1F8265B-BD48-4B10-B064-F2D3123FAFF6}" destId="{5D8270D6-768B-4DB1-8CB2-DEF54F8170CF}" srcOrd="3" destOrd="0" parTransId="{A8624745-D109-45EB-A205-D9D98282D59A}" sibTransId="{EE45985F-4E15-47C6-BF50-140E83888498}"/>
    <dgm:cxn modelId="{835DCEC2-2D24-4761-8480-C7F701377515}" srcId="{139B10DD-FF10-410A-96B4-BFC1C86F8C9A}" destId="{6F2A9949-6AE0-4B3F-AF63-C259DD1AA5C1}" srcOrd="0" destOrd="0" parTransId="{43AD35F1-AD7C-4975-B4F4-3BFD78B75481}" sibTransId="{595B0D00-0128-49D7-B47A-32C67F4F4A1C}"/>
    <dgm:cxn modelId="{EDACCBED-1330-4EAF-9747-33F0A117E3CE}" type="presOf" srcId="{E5E1922D-0223-4D5D-AB73-161B530B4A1B}" destId="{549A1CEE-BB1F-4457-B0A6-E2436777055E}" srcOrd="0" destOrd="0" presId="urn:microsoft.com/office/officeart/2005/8/layout/chevron2"/>
    <dgm:cxn modelId="{52EA9602-B79B-4AB1-83D4-3CEDF5A4FA60}" type="presOf" srcId="{6F2A9949-6AE0-4B3F-AF63-C259DD1AA5C1}" destId="{19D278CF-EB2C-4C58-AE07-33C28BF82352}" srcOrd="0" destOrd="0" presId="urn:microsoft.com/office/officeart/2005/8/layout/chevron2"/>
    <dgm:cxn modelId="{8ADC8464-3EAE-49CE-9818-30428CD4E6E8}" type="presOf" srcId="{37CA678E-B85E-41A6-83EF-4958814821B5}" destId="{E99F08E6-4369-4CE3-AFEC-F91564E1F412}" srcOrd="0" destOrd="0" presId="urn:microsoft.com/office/officeart/2005/8/layout/chevron2"/>
    <dgm:cxn modelId="{170E4A0E-28C9-45B0-91A2-B780F51AA1F8}" type="presOf" srcId="{C1F8265B-BD48-4B10-B064-F2D3123FAFF6}" destId="{AFA77ECE-20C1-4169-9EFF-7F92CA16FEE9}" srcOrd="0" destOrd="0" presId="urn:microsoft.com/office/officeart/2005/8/layout/chevron2"/>
    <dgm:cxn modelId="{ADB34463-561F-4C8E-9A0E-74F67D04F1CA}" type="presOf" srcId="{97DD1E32-F68A-413E-92FB-BC2DA12058E9}" destId="{EA1F395E-6AC9-4A4B-9761-E7365B496D32}" srcOrd="0" destOrd="0" presId="urn:microsoft.com/office/officeart/2005/8/layout/chevron2"/>
    <dgm:cxn modelId="{E2DCFF1E-4E54-403E-8FFA-1A8DE19792BB}" type="presOf" srcId="{BD7FD67A-E6EB-437C-9FBD-8A3F26788E5E}" destId="{AC515710-68DB-4361-A06D-7A3D5DB752E9}" srcOrd="0" destOrd="0" presId="urn:microsoft.com/office/officeart/2005/8/layout/chevron2"/>
    <dgm:cxn modelId="{77060EAA-4603-4603-B642-DBE959382480}" type="presParOf" srcId="{AFA77ECE-20C1-4169-9EFF-7F92CA16FEE9}" destId="{D839A861-3085-4B97-9B16-20B9EB6A5444}" srcOrd="0" destOrd="0" presId="urn:microsoft.com/office/officeart/2005/8/layout/chevron2"/>
    <dgm:cxn modelId="{6A37BF23-16C8-4F28-9F22-236097EEA65B}" type="presParOf" srcId="{D839A861-3085-4B97-9B16-20B9EB6A5444}" destId="{549A1CEE-BB1F-4457-B0A6-E2436777055E}" srcOrd="0" destOrd="0" presId="urn:microsoft.com/office/officeart/2005/8/layout/chevron2"/>
    <dgm:cxn modelId="{B1C24C44-C56E-4B35-A349-0A07E1DE2802}" type="presParOf" srcId="{D839A861-3085-4B97-9B16-20B9EB6A5444}" destId="{3F18FBBF-C1AF-4323-8D9B-877607C0FAC7}" srcOrd="1" destOrd="0" presId="urn:microsoft.com/office/officeart/2005/8/layout/chevron2"/>
    <dgm:cxn modelId="{BFBBAFB1-399B-4DDE-90C7-390A10644582}" type="presParOf" srcId="{AFA77ECE-20C1-4169-9EFF-7F92CA16FEE9}" destId="{463BD697-391C-4F09-A237-5D3F9741B179}" srcOrd="1" destOrd="0" presId="urn:microsoft.com/office/officeart/2005/8/layout/chevron2"/>
    <dgm:cxn modelId="{D16C2AD9-2323-41A0-8FEA-895F7364F4B9}" type="presParOf" srcId="{AFA77ECE-20C1-4169-9EFF-7F92CA16FEE9}" destId="{F20C07D9-F90B-4C6E-BAA9-16CD2F2FEC69}" srcOrd="2" destOrd="0" presId="urn:microsoft.com/office/officeart/2005/8/layout/chevron2"/>
    <dgm:cxn modelId="{0EAD6BF7-604E-45FF-BB35-5BB79C30D8B1}" type="presParOf" srcId="{F20C07D9-F90B-4C6E-BAA9-16CD2F2FEC69}" destId="{DE88E1C9-6033-45D2-A74A-920AF9C3DB15}" srcOrd="0" destOrd="0" presId="urn:microsoft.com/office/officeart/2005/8/layout/chevron2"/>
    <dgm:cxn modelId="{E1676159-826F-4504-B7BF-699D715A016B}" type="presParOf" srcId="{F20C07D9-F90B-4C6E-BAA9-16CD2F2FEC69}" destId="{EA1F395E-6AC9-4A4B-9761-E7365B496D32}" srcOrd="1" destOrd="0" presId="urn:microsoft.com/office/officeart/2005/8/layout/chevron2"/>
    <dgm:cxn modelId="{DE45B52D-ED8F-45AB-A58E-CF8DD9640571}" type="presParOf" srcId="{AFA77ECE-20C1-4169-9EFF-7F92CA16FEE9}" destId="{8B99BD34-F47D-4570-B8DB-2A69B2787890}" srcOrd="3" destOrd="0" presId="urn:microsoft.com/office/officeart/2005/8/layout/chevron2"/>
    <dgm:cxn modelId="{462A2D7B-E58B-4A3C-9304-10606EB7B60A}" type="presParOf" srcId="{AFA77ECE-20C1-4169-9EFF-7F92CA16FEE9}" destId="{90851CF4-8144-4250-8CF3-C266D087511F}" srcOrd="4" destOrd="0" presId="urn:microsoft.com/office/officeart/2005/8/layout/chevron2"/>
    <dgm:cxn modelId="{E9BD4619-8165-4C2A-BD36-A874AB31E170}" type="presParOf" srcId="{90851CF4-8144-4250-8CF3-C266D087511F}" destId="{16C5C681-E32F-4F79-8404-44647F9008C7}" srcOrd="0" destOrd="0" presId="urn:microsoft.com/office/officeart/2005/8/layout/chevron2"/>
    <dgm:cxn modelId="{528720D7-E310-482A-90BE-2CC69192060F}" type="presParOf" srcId="{90851CF4-8144-4250-8CF3-C266D087511F}" destId="{E99F08E6-4369-4CE3-AFEC-F91564E1F412}" srcOrd="1" destOrd="0" presId="urn:microsoft.com/office/officeart/2005/8/layout/chevron2"/>
    <dgm:cxn modelId="{2160CB58-EC91-4B8A-B75E-9ACB5E21EEB1}" type="presParOf" srcId="{AFA77ECE-20C1-4169-9EFF-7F92CA16FEE9}" destId="{C516433B-90D3-498B-91CD-5E6B8715FE24}" srcOrd="5" destOrd="0" presId="urn:microsoft.com/office/officeart/2005/8/layout/chevron2"/>
    <dgm:cxn modelId="{BAF502FB-9FD6-423F-A82B-48290597DA90}" type="presParOf" srcId="{AFA77ECE-20C1-4169-9EFF-7F92CA16FEE9}" destId="{4F29848E-DA0E-4B09-AAFA-7019A6AC9EB1}" srcOrd="6" destOrd="0" presId="urn:microsoft.com/office/officeart/2005/8/layout/chevron2"/>
    <dgm:cxn modelId="{313A1DC1-9B5F-4B64-A1B9-FA7D0F02AA97}" type="presParOf" srcId="{4F29848E-DA0E-4B09-AAFA-7019A6AC9EB1}" destId="{1FB3BB07-22E7-43C7-A056-492F5DF9A2BC}" srcOrd="0" destOrd="0" presId="urn:microsoft.com/office/officeart/2005/8/layout/chevron2"/>
    <dgm:cxn modelId="{FF93173F-9AFB-4DEB-9214-6F230220E163}" type="presParOf" srcId="{4F29848E-DA0E-4B09-AAFA-7019A6AC9EB1}" destId="{573F9137-B16B-4DAB-8B11-EE1D3A66CD23}" srcOrd="1" destOrd="0" presId="urn:microsoft.com/office/officeart/2005/8/layout/chevron2"/>
    <dgm:cxn modelId="{71A8EF06-E155-4F45-B882-2BBC91D1207D}" type="presParOf" srcId="{AFA77ECE-20C1-4169-9EFF-7F92CA16FEE9}" destId="{93F8BE98-8EC2-4C2B-8ACC-99A1C77750EB}" srcOrd="7" destOrd="0" presId="urn:microsoft.com/office/officeart/2005/8/layout/chevron2"/>
    <dgm:cxn modelId="{5673650C-22A5-4B1F-BDEB-80C149DB5850}" type="presParOf" srcId="{AFA77ECE-20C1-4169-9EFF-7F92CA16FEE9}" destId="{635228B9-E912-4D57-99F9-389923D11574}" srcOrd="8" destOrd="0" presId="urn:microsoft.com/office/officeart/2005/8/layout/chevron2"/>
    <dgm:cxn modelId="{C0FBCCDF-A27D-45BD-97CA-FC889556A866}" type="presParOf" srcId="{635228B9-E912-4D57-99F9-389923D11574}" destId="{D801C327-6506-4078-B209-87D222C8B398}" srcOrd="0" destOrd="0" presId="urn:microsoft.com/office/officeart/2005/8/layout/chevron2"/>
    <dgm:cxn modelId="{CE2604B4-1CE2-4450-8DAF-42BCEF26E133}" type="presParOf" srcId="{635228B9-E912-4D57-99F9-389923D11574}" destId="{1D24D8F4-D441-40BA-BC59-B4C5F924C7B9}" srcOrd="1" destOrd="0" presId="urn:microsoft.com/office/officeart/2005/8/layout/chevron2"/>
    <dgm:cxn modelId="{5919F94C-1751-4BF6-AEA4-FEE0D0E821B8}" type="presParOf" srcId="{AFA77ECE-20C1-4169-9EFF-7F92CA16FEE9}" destId="{9A1CA5E6-D66B-4776-8CC0-326AFAE95BA9}" srcOrd="9" destOrd="0" presId="urn:microsoft.com/office/officeart/2005/8/layout/chevron2"/>
    <dgm:cxn modelId="{CAC174AE-8751-4D1F-A328-8F7EBBF53EA1}" type="presParOf" srcId="{AFA77ECE-20C1-4169-9EFF-7F92CA16FEE9}" destId="{C84329BE-292A-4943-9B04-2C29B8CA7A57}" srcOrd="10" destOrd="0" presId="urn:microsoft.com/office/officeart/2005/8/layout/chevron2"/>
    <dgm:cxn modelId="{3F2503D5-5DEE-4741-8743-AF197949BC74}" type="presParOf" srcId="{C84329BE-292A-4943-9B04-2C29B8CA7A57}" destId="{F500BC44-179D-4794-90E3-5B1F9CC7DA4F}" srcOrd="0" destOrd="0" presId="urn:microsoft.com/office/officeart/2005/8/layout/chevron2"/>
    <dgm:cxn modelId="{A6BE505C-3106-48CC-9DC7-B900439D4E87}" type="presParOf" srcId="{C84329BE-292A-4943-9B04-2C29B8CA7A57}" destId="{19D278CF-EB2C-4C58-AE07-33C28BF82352}" srcOrd="1" destOrd="0" presId="urn:microsoft.com/office/officeart/2005/8/layout/chevron2"/>
    <dgm:cxn modelId="{99912E14-3E68-4C7B-8F66-E44BCFEB5C56}" type="presParOf" srcId="{AFA77ECE-20C1-4169-9EFF-7F92CA16FEE9}" destId="{28C85638-42FB-40F9-8CBD-193EDAA547D8}" srcOrd="11" destOrd="0" presId="urn:microsoft.com/office/officeart/2005/8/layout/chevron2"/>
    <dgm:cxn modelId="{C99B4A36-8A59-4FF6-B72E-81B1A2C459D2}" type="presParOf" srcId="{AFA77ECE-20C1-4169-9EFF-7F92CA16FEE9}" destId="{2BA1A4E8-B83F-41DD-9A42-5E42BF206297}" srcOrd="12" destOrd="0" presId="urn:microsoft.com/office/officeart/2005/8/layout/chevron2"/>
    <dgm:cxn modelId="{CAF6EE91-5ED8-45B6-BBEB-C471F2EBB60A}" type="presParOf" srcId="{2BA1A4E8-B83F-41DD-9A42-5E42BF206297}" destId="{31E052B9-E9E9-4212-B546-B1208F7CA6E7}" srcOrd="0" destOrd="0" presId="urn:microsoft.com/office/officeart/2005/8/layout/chevron2"/>
    <dgm:cxn modelId="{0604707E-BF39-40EA-B85D-1531B13C4DB1}" type="presParOf" srcId="{2BA1A4E8-B83F-41DD-9A42-5E42BF206297}" destId="{42696423-1FEF-4619-BD21-50B96E395259}" srcOrd="1" destOrd="0" presId="urn:microsoft.com/office/officeart/2005/8/layout/chevron2"/>
    <dgm:cxn modelId="{750CA3ED-D724-4489-AC0B-C0F27DCBBC60}" type="presParOf" srcId="{AFA77ECE-20C1-4169-9EFF-7F92CA16FEE9}" destId="{C90ED82A-ACC3-4E80-A430-D3D08E0BA55A}" srcOrd="13" destOrd="0" presId="urn:microsoft.com/office/officeart/2005/8/layout/chevron2"/>
    <dgm:cxn modelId="{3301D8F1-ED6A-43D0-BFC8-7CD8670738B1}" type="presParOf" srcId="{AFA77ECE-20C1-4169-9EFF-7F92CA16FEE9}" destId="{EE2B7707-F61A-4073-A642-BA0DF1E9F9C2}" srcOrd="14" destOrd="0" presId="urn:microsoft.com/office/officeart/2005/8/layout/chevron2"/>
    <dgm:cxn modelId="{C2C865F6-2D45-4F2E-88FE-AA6081BB1248}" type="presParOf" srcId="{EE2B7707-F61A-4073-A642-BA0DF1E9F9C2}" destId="{AC515710-68DB-4361-A06D-7A3D5DB752E9}" srcOrd="0" destOrd="0" presId="urn:microsoft.com/office/officeart/2005/8/layout/chevron2"/>
    <dgm:cxn modelId="{501841C7-AA35-44B8-9B4C-6A1231552ACF}" type="presParOf" srcId="{EE2B7707-F61A-4073-A642-BA0DF1E9F9C2}" destId="{C38B4E65-B8C6-4ECD-8B2B-6A21C9C1F61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A546F4-3602-4837-BFFD-3E3B4BA3A09D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585788" y="685800"/>
            <a:ext cx="56864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6E0C06-5FE1-4F23-A7EB-1A222EB9CE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006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7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93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40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87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34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79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26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73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85788" y="685800"/>
            <a:ext cx="5686425" cy="3429000"/>
          </a:xfrm>
          <a:ln/>
        </p:spPr>
      </p:sp>
      <p:sp>
        <p:nvSpPr>
          <p:cNvPr id="6144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614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F06E2A-29E6-44EE-B01F-BE0A2BC5DDFC}" type="slidenum">
              <a:rPr lang="ru-RU" smtClean="0"/>
              <a:pPr/>
              <a:t>2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472538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FA0CE-BBE8-4342-960C-C3347413557C}" type="slidenum">
              <a:rPr lang="ru-RU" smtClean="0"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1576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7885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6606BA-0030-4ECF-A0B2-1D221DE62FE0}" type="slidenum">
              <a:rPr lang="ru-RU" smtClean="0"/>
              <a:pPr/>
              <a:t>46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93557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4853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F41B6D-794E-42B5-8813-1F3292FFB450}" type="slidenum">
              <a:rPr lang="ru-RU"/>
              <a:pPr/>
              <a:t>15</a:t>
            </a:fld>
            <a:endParaRPr lang="ru-RU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/>
          <a:lstStyle/>
          <a:p>
            <a:pPr eaLnBrk="1" hangingPunct="1"/>
            <a:endParaRPr lang="ru-RU" sz="1600" dirty="0" smtClean="0"/>
          </a:p>
        </p:txBody>
      </p:sp>
    </p:spTree>
    <p:extLst>
      <p:ext uri="{BB962C8B-B14F-4D97-AF65-F5344CB8AC3E}">
        <p14:creationId xmlns:p14="http://schemas.microsoft.com/office/powerpoint/2010/main" val="2771516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73F83AC-504F-4C67-A1BE-525CCE981BF0}" type="slidenum">
              <a:rPr lang="ru-RU">
                <a:latin typeface="Arial" pitchFamily="34" charset="0"/>
                <a:cs typeface="DejaVu Sans" pitchFamily="34" charset="0"/>
              </a:rPr>
              <a:pPr/>
              <a:t>23</a:t>
            </a:fld>
            <a:endParaRPr lang="ru-RU">
              <a:latin typeface="Arial" pitchFamily="34" charset="0"/>
              <a:cs typeface="DejaVu Sans" pitchFamily="34" charset="0"/>
            </a:endParaRPr>
          </a:p>
        </p:txBody>
      </p:sp>
      <p:sp>
        <p:nvSpPr>
          <p:cNvPr id="3686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85788" y="685800"/>
            <a:ext cx="5686425" cy="3429000"/>
          </a:xfrm>
          <a:solidFill>
            <a:srgbClr val="FFFFFF"/>
          </a:solidFill>
          <a:ln/>
        </p:spPr>
      </p:sp>
      <p:sp>
        <p:nvSpPr>
          <p:cNvPr id="3686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6281" y="4342851"/>
            <a:ext cx="5483834" cy="4117362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23024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579AA7A5-19BB-4217-A309-13ADBC784F2D}" type="slidenum">
              <a:rPr lang="ru-RU">
                <a:latin typeface="Arial" pitchFamily="34" charset="0"/>
                <a:cs typeface="DejaVu Sans" pitchFamily="34" charset="0"/>
              </a:rPr>
              <a:pPr/>
              <a:t>26</a:t>
            </a:fld>
            <a:endParaRPr lang="ru-RU">
              <a:latin typeface="Arial" pitchFamily="34" charset="0"/>
              <a:cs typeface="DejaVu Sans" pitchFamily="34" charset="0"/>
            </a:endParaRPr>
          </a:p>
        </p:txBody>
      </p:sp>
      <p:sp>
        <p:nvSpPr>
          <p:cNvPr id="3891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87375" y="685800"/>
            <a:ext cx="5683250" cy="3429000"/>
          </a:xfrm>
          <a:solidFill>
            <a:srgbClr val="FFFFFF"/>
          </a:solidFill>
          <a:ln/>
        </p:spPr>
      </p:sp>
      <p:sp>
        <p:nvSpPr>
          <p:cNvPr id="3891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6281" y="4342851"/>
            <a:ext cx="5483834" cy="4117362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83901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B71F5C30-2DD0-4084-A158-459C92A7B080}" type="slidenum">
              <a:rPr lang="ru-RU">
                <a:latin typeface="Arial" pitchFamily="34" charset="0"/>
                <a:cs typeface="DejaVu Sans" pitchFamily="34" charset="0"/>
              </a:rPr>
              <a:pPr/>
              <a:t>29</a:t>
            </a:fld>
            <a:endParaRPr lang="ru-RU">
              <a:latin typeface="Arial" pitchFamily="34" charset="0"/>
              <a:cs typeface="DejaVu Sans" pitchFamily="34" charset="0"/>
            </a:endParaRPr>
          </a:p>
        </p:txBody>
      </p:sp>
      <p:sp>
        <p:nvSpPr>
          <p:cNvPr id="4096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87375" y="685800"/>
            <a:ext cx="5683250" cy="3429000"/>
          </a:xfrm>
          <a:solidFill>
            <a:srgbClr val="FFFFFF"/>
          </a:solidFill>
          <a:ln/>
        </p:spPr>
      </p:sp>
      <p:sp>
        <p:nvSpPr>
          <p:cNvPr id="4096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6281" y="4342851"/>
            <a:ext cx="5483834" cy="4117362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06510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6863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1AA1F9D3-F99E-4C01-B824-20AAC8A81AAB}" type="slidenum">
              <a:rPr lang="ru-RU">
                <a:latin typeface="Arial" pitchFamily="34" charset="0"/>
                <a:cs typeface="DejaVu Sans" pitchFamily="34" charset="0"/>
              </a:rPr>
              <a:pPr/>
              <a:t>31</a:t>
            </a:fld>
            <a:endParaRPr lang="ru-RU">
              <a:latin typeface="Arial" pitchFamily="34" charset="0"/>
              <a:cs typeface="DejaVu Sans" pitchFamily="34" charset="0"/>
            </a:endParaRPr>
          </a:p>
        </p:txBody>
      </p:sp>
      <p:sp>
        <p:nvSpPr>
          <p:cNvPr id="4198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85788" y="685800"/>
            <a:ext cx="5686425" cy="3429000"/>
          </a:xfrm>
          <a:solidFill>
            <a:srgbClr val="FFFFFF"/>
          </a:solidFill>
          <a:ln/>
        </p:spPr>
      </p:sp>
      <p:sp>
        <p:nvSpPr>
          <p:cNvPr id="4198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6281" y="4342851"/>
            <a:ext cx="5483834" cy="4117362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4373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FA0CE-BBE8-4342-960C-C3347413557C}" type="slidenum">
              <a:rPr lang="ru-RU" smtClean="0"/>
              <a:pPr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134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1066" y="2225605"/>
            <a:ext cx="10098723" cy="15357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2130" y="4059820"/>
            <a:ext cx="8316595" cy="18308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2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5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3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1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4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8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0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613618" y="286908"/>
            <a:ext cx="2673191" cy="611294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94044" y="286908"/>
            <a:ext cx="7821560" cy="611294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4" y="286908"/>
            <a:ext cx="10692765" cy="11940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94044" y="1671692"/>
            <a:ext cx="5247375" cy="472816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39432" y="1671692"/>
            <a:ext cx="5247375" cy="472816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70B5FC-6D3C-4975-A361-DFA2A70B31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4" y="286910"/>
            <a:ext cx="10692765" cy="775005"/>
          </a:xfrm>
        </p:spPr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8508" y="4603785"/>
            <a:ext cx="10098723" cy="1422928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38508" y="3036576"/>
            <a:ext cx="10098723" cy="1567210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28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56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6385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1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42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770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89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27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94047" y="1671693"/>
            <a:ext cx="5247375" cy="4728165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39435" y="1671693"/>
            <a:ext cx="5247375" cy="4728165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4045" y="1603698"/>
            <a:ext cx="5249437" cy="66834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284" indent="0">
              <a:buNone/>
              <a:defRPr sz="2300" b="1"/>
            </a:lvl2pPr>
            <a:lvl3pPr marL="1042569" indent="0">
              <a:buNone/>
              <a:defRPr sz="2100" b="1"/>
            </a:lvl3pPr>
            <a:lvl4pPr marL="1563853" indent="0">
              <a:buNone/>
              <a:defRPr sz="1900" b="1"/>
            </a:lvl4pPr>
            <a:lvl5pPr marL="2085137" indent="0">
              <a:buNone/>
              <a:defRPr sz="1900" b="1"/>
            </a:lvl5pPr>
            <a:lvl6pPr marL="2606422" indent="0">
              <a:buNone/>
              <a:defRPr sz="1900" b="1"/>
            </a:lvl6pPr>
            <a:lvl7pPr marL="3127706" indent="0">
              <a:buNone/>
              <a:defRPr sz="1900" b="1"/>
            </a:lvl7pPr>
            <a:lvl8pPr marL="3648990" indent="0">
              <a:buNone/>
              <a:defRPr sz="1900" b="1"/>
            </a:lvl8pPr>
            <a:lvl9pPr marL="4170275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4045" y="2272043"/>
            <a:ext cx="5249437" cy="412781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35309" y="1603698"/>
            <a:ext cx="5251501" cy="66834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284" indent="0">
              <a:buNone/>
              <a:defRPr sz="2300" b="1"/>
            </a:lvl2pPr>
            <a:lvl3pPr marL="1042569" indent="0">
              <a:buNone/>
              <a:defRPr sz="2100" b="1"/>
            </a:lvl3pPr>
            <a:lvl4pPr marL="1563853" indent="0">
              <a:buNone/>
              <a:defRPr sz="1900" b="1"/>
            </a:lvl4pPr>
            <a:lvl5pPr marL="2085137" indent="0">
              <a:buNone/>
              <a:defRPr sz="1900" b="1"/>
            </a:lvl5pPr>
            <a:lvl6pPr marL="2606422" indent="0">
              <a:buNone/>
              <a:defRPr sz="1900" b="1"/>
            </a:lvl6pPr>
            <a:lvl7pPr marL="3127706" indent="0">
              <a:buNone/>
              <a:defRPr sz="1900" b="1"/>
            </a:lvl7pPr>
            <a:lvl8pPr marL="3648990" indent="0">
              <a:buNone/>
              <a:defRPr sz="1900" b="1"/>
            </a:lvl8pPr>
            <a:lvl9pPr marL="4170275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35309" y="2272043"/>
            <a:ext cx="5251501" cy="412781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6" y="285251"/>
            <a:ext cx="3908718" cy="121396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5084" y="285251"/>
            <a:ext cx="6641725" cy="611460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94046" y="1499216"/>
            <a:ext cx="3908718" cy="4900641"/>
          </a:xfrm>
        </p:spPr>
        <p:txBody>
          <a:bodyPr/>
          <a:lstStyle>
            <a:lvl1pPr marL="0" indent="0">
              <a:buNone/>
              <a:defRPr sz="1600"/>
            </a:lvl1pPr>
            <a:lvl2pPr marL="521284" indent="0">
              <a:buNone/>
              <a:defRPr sz="1500"/>
            </a:lvl2pPr>
            <a:lvl3pPr marL="1042569" indent="0">
              <a:buNone/>
              <a:defRPr sz="1100"/>
            </a:lvl3pPr>
            <a:lvl4pPr marL="1563853" indent="0">
              <a:buNone/>
              <a:defRPr sz="1100"/>
            </a:lvl4pPr>
            <a:lvl5pPr marL="2085137" indent="0">
              <a:buNone/>
              <a:defRPr sz="1100"/>
            </a:lvl5pPr>
            <a:lvl6pPr marL="2606422" indent="0">
              <a:buNone/>
              <a:defRPr sz="1100"/>
            </a:lvl6pPr>
            <a:lvl7pPr marL="3127706" indent="0">
              <a:buNone/>
              <a:defRPr sz="1100"/>
            </a:lvl7pPr>
            <a:lvl8pPr marL="3648990" indent="0">
              <a:buNone/>
              <a:defRPr sz="1100"/>
            </a:lvl8pPr>
            <a:lvl9pPr marL="4170275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8730" y="5015073"/>
            <a:ext cx="7128510" cy="59205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28730" y="640151"/>
            <a:ext cx="7128510" cy="4298633"/>
          </a:xfrm>
        </p:spPr>
        <p:txBody>
          <a:bodyPr/>
          <a:lstStyle>
            <a:lvl1pPr marL="0" indent="0">
              <a:buNone/>
              <a:defRPr sz="3600"/>
            </a:lvl1pPr>
            <a:lvl2pPr marL="521284" indent="0">
              <a:buNone/>
              <a:defRPr sz="3200"/>
            </a:lvl2pPr>
            <a:lvl3pPr marL="1042569" indent="0">
              <a:buNone/>
              <a:defRPr sz="2700"/>
            </a:lvl3pPr>
            <a:lvl4pPr marL="1563853" indent="0">
              <a:buNone/>
              <a:defRPr sz="2300"/>
            </a:lvl4pPr>
            <a:lvl5pPr marL="2085137" indent="0">
              <a:buNone/>
              <a:defRPr sz="2300"/>
            </a:lvl5pPr>
            <a:lvl6pPr marL="2606422" indent="0">
              <a:buNone/>
              <a:defRPr sz="2300"/>
            </a:lvl6pPr>
            <a:lvl7pPr marL="3127706" indent="0">
              <a:buNone/>
              <a:defRPr sz="2300"/>
            </a:lvl7pPr>
            <a:lvl8pPr marL="3648990" indent="0">
              <a:buNone/>
              <a:defRPr sz="2300"/>
            </a:lvl8pPr>
            <a:lvl9pPr marL="4170275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28730" y="5607131"/>
            <a:ext cx="7128510" cy="840819"/>
          </a:xfrm>
        </p:spPr>
        <p:txBody>
          <a:bodyPr/>
          <a:lstStyle>
            <a:lvl1pPr marL="0" indent="0">
              <a:buNone/>
              <a:defRPr sz="1600"/>
            </a:lvl1pPr>
            <a:lvl2pPr marL="521284" indent="0">
              <a:buNone/>
              <a:defRPr sz="1500"/>
            </a:lvl2pPr>
            <a:lvl3pPr marL="1042569" indent="0">
              <a:buNone/>
              <a:defRPr sz="1100"/>
            </a:lvl3pPr>
            <a:lvl4pPr marL="1563853" indent="0">
              <a:buNone/>
              <a:defRPr sz="1100"/>
            </a:lvl4pPr>
            <a:lvl5pPr marL="2085137" indent="0">
              <a:buNone/>
              <a:defRPr sz="1100"/>
            </a:lvl5pPr>
            <a:lvl6pPr marL="2606422" indent="0">
              <a:buNone/>
              <a:defRPr sz="1100"/>
            </a:lvl6pPr>
            <a:lvl7pPr marL="3127706" indent="0">
              <a:buNone/>
              <a:defRPr sz="1100"/>
            </a:lvl7pPr>
            <a:lvl8pPr marL="3648990" indent="0">
              <a:buNone/>
              <a:defRPr sz="1100"/>
            </a:lvl8pPr>
            <a:lvl9pPr marL="4170275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4" y="286910"/>
            <a:ext cx="10692765" cy="1194065"/>
          </a:xfrm>
          <a:prstGeom prst="rect">
            <a:avLst/>
          </a:prstGeom>
        </p:spPr>
        <p:txBody>
          <a:bodyPr vert="horz" lIns="104257" tIns="52128" rIns="104257" bIns="5212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4044" y="1671693"/>
            <a:ext cx="10692765" cy="4728165"/>
          </a:xfrm>
          <a:prstGeom prst="rect">
            <a:avLst/>
          </a:prstGeom>
        </p:spPr>
        <p:txBody>
          <a:bodyPr vert="horz" lIns="104257" tIns="52128" rIns="104257" bIns="5212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94043" y="6640325"/>
            <a:ext cx="2772198" cy="381438"/>
          </a:xfrm>
          <a:prstGeom prst="rect">
            <a:avLst/>
          </a:prstGeom>
        </p:spPr>
        <p:txBody>
          <a:bodyPr vert="horz" lIns="104257" tIns="52128" rIns="104257" bIns="52128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BE020-E3D2-4B40-A05B-7CD782450F6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59292" y="6640325"/>
            <a:ext cx="3762269" cy="381438"/>
          </a:xfrm>
          <a:prstGeom prst="rect">
            <a:avLst/>
          </a:prstGeom>
        </p:spPr>
        <p:txBody>
          <a:bodyPr vert="horz" lIns="104257" tIns="52128" rIns="104257" bIns="52128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514611" y="6640325"/>
            <a:ext cx="2772198" cy="381438"/>
          </a:xfrm>
          <a:prstGeom prst="rect">
            <a:avLst/>
          </a:prstGeom>
        </p:spPr>
        <p:txBody>
          <a:bodyPr vert="horz" lIns="104257" tIns="52128" rIns="104257" bIns="52128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1042569" rtl="0" eaLnBrk="1" latinLnBrk="0" hangingPunct="1">
        <a:spcBef>
          <a:spcPct val="0"/>
        </a:spcBef>
        <a:buNone/>
        <a:defRPr sz="5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0964" indent="-390964" algn="l" defTabSz="1042569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7087" indent="-325803" algn="l" defTabSz="1042569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211" indent="-260643" algn="l" defTabSz="1042569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4494" indent="-260643" algn="l" defTabSz="1042569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5779" indent="-260643" algn="l" defTabSz="1042569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063" indent="-260643" algn="l" defTabSz="104256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8349" indent="-260643" algn="l" defTabSz="104256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09633" indent="-260643" algn="l" defTabSz="104256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0917" indent="-260643" algn="l" defTabSz="104256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56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284" algn="l" defTabSz="104256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569" algn="l" defTabSz="104256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3853" algn="l" defTabSz="104256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137" algn="l" defTabSz="104256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422" algn="l" defTabSz="104256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7706" algn="l" defTabSz="104256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8990" algn="l" defTabSz="104256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0275" algn="l" defTabSz="104256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ecd.org/pisa/aboutpisa/Global-competency-for-an-inclusive-world.pdf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emf"/><Relationship Id="rId5" Type="http://schemas.openxmlformats.org/officeDocument/2006/relationships/package" Target="../embeddings/______Microsoft_PowerPoint1.sldx"/><Relationship Id="rId4" Type="http://schemas.openxmlformats.org/officeDocument/2006/relationships/oleObject" Target="../embeddings/oleObject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wmf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centeroko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0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28.jpeg"/><Relationship Id="rId4" Type="http://schemas.openxmlformats.org/officeDocument/2006/relationships/hyperlink" Target="http://pisa.ets.org/SchoolQuestionnaire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centeroko.ru/" TargetMode="External"/><Relationship Id="rId2" Type="http://schemas.openxmlformats.org/officeDocument/2006/relationships/hyperlink" Target="http://www.oecd.org/edu/pisa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3.jpeg"/><Relationship Id="rId4" Type="http://schemas.openxmlformats.org/officeDocument/2006/relationships/hyperlink" Target="mailto:centeroko@mail.ru" TargetMode="Externa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mailto:centeroko@mail.ru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hyperlink" Target="http://www.centeroko.ru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808" y="1565969"/>
            <a:ext cx="11089233" cy="4859782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lvl="0" algn="ctr"/>
            <a:r>
              <a:rPr lang="ru-RU" sz="3200" b="1" dirty="0" smtClean="0"/>
              <a:t>Особенности организации и проведения международного исследования оценки качества образования PISA-2018 в России</a:t>
            </a:r>
            <a:r>
              <a:rPr lang="en-US" sz="3200" b="1" dirty="0" smtClean="0"/>
              <a:t>.</a:t>
            </a:r>
            <a:endParaRPr lang="ru-RU" sz="3200" b="1" dirty="0" smtClean="0"/>
          </a:p>
          <a:p>
            <a:pPr lvl="0" algn="ctr"/>
            <a:r>
              <a:rPr lang="ru-RU" sz="3200" b="1" dirty="0" smtClean="0"/>
              <a:t>Основные подходы к оценке функциональной грамотности</a:t>
            </a:r>
            <a:r>
              <a:rPr lang="en-US" sz="3200" b="1" dirty="0" smtClean="0"/>
              <a:t>.</a:t>
            </a:r>
            <a:r>
              <a:rPr lang="ru-RU" sz="3200" b="1" dirty="0" smtClean="0"/>
              <a:t> </a:t>
            </a:r>
          </a:p>
          <a:p>
            <a:pPr algn="ctr"/>
            <a:r>
              <a:rPr lang="ru-RU" sz="3200" b="1" dirty="0" smtClean="0"/>
              <a:t> </a:t>
            </a:r>
          </a:p>
          <a:p>
            <a:pPr algn="just">
              <a:lnSpc>
                <a:spcPct val="80000"/>
              </a:lnSpc>
            </a:pPr>
            <a:r>
              <a:rPr lang="ru-RU" sz="3200" i="1" dirty="0" smtClean="0"/>
              <a:t>Ковалева Галина Сергеевна, руководитель Центра оценки качества образования Института стратегии развития образования Российской академии образования, к.п.н.</a:t>
            </a:r>
            <a:endParaRPr lang="en-US" sz="3200" b="1" i="1" dirty="0" smtClean="0"/>
          </a:p>
          <a:p>
            <a:endParaRPr lang="ru-RU" sz="2400" b="1" dirty="0" smtClean="0"/>
          </a:p>
          <a:p>
            <a:r>
              <a:rPr lang="be-BY" sz="2800" b="1" dirty="0" smtClean="0"/>
              <a:t/>
            </a:r>
            <a:br>
              <a:rPr lang="be-BY" sz="2800" b="1" dirty="0" smtClean="0"/>
            </a:br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9900865" y="197818"/>
            <a:ext cx="1763961" cy="1311533"/>
            <a:chOff x="7236295" y="51470"/>
            <a:chExt cx="1763961" cy="1311532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596336" y="51470"/>
              <a:ext cx="792163" cy="1060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7236295" y="1101392"/>
              <a:ext cx="176396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 smtClean="0">
                  <a:latin typeface="Times New Roman" pitchFamily="18" charset="0"/>
                  <a:cs typeface="Times New Roman" pitchFamily="18" charset="0"/>
                </a:rPr>
                <a:t>ФГБНУ «ИСРО РАО»</a:t>
              </a:r>
              <a:endParaRPr lang="ru-RU" sz="11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85" y="269826"/>
            <a:ext cx="2702443" cy="82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PISA_WebBanner6-0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8748737" y="6174482"/>
            <a:ext cx="2688850" cy="8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46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2340026" y="0"/>
            <a:ext cx="7416824" cy="10348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Особенности проведения исследования </a:t>
            </a:r>
            <a:r>
              <a:rPr lang="en-US" dirty="0" smtClean="0"/>
              <a:t>PISA </a:t>
            </a:r>
            <a:r>
              <a:rPr lang="ru-RU" dirty="0" smtClean="0"/>
              <a:t>в 2018 году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198014" y="1133922"/>
            <a:ext cx="11682836" cy="533348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400" dirty="0" smtClean="0"/>
              <a:t>Переход на компьютерный формат:</a:t>
            </a:r>
          </a:p>
          <a:p>
            <a:pPr lvl="1">
              <a:defRPr/>
            </a:pPr>
            <a:r>
              <a:rPr lang="ru-RU" sz="2400" dirty="0" smtClean="0"/>
              <a:t> лучше отражает реальную ситуацию получения и использования информации учащимися</a:t>
            </a:r>
          </a:p>
          <a:p>
            <a:pPr lvl="1">
              <a:defRPr/>
            </a:pPr>
            <a:r>
              <a:rPr lang="ru-RU" sz="2400" dirty="0" smtClean="0"/>
              <a:t>позволяет расширить спектр оцениваемых умений (чтение множественных текстов из разных источников</a:t>
            </a:r>
            <a:r>
              <a:rPr lang="en-US" sz="2400" dirty="0" smtClean="0"/>
              <a:t>, </a:t>
            </a:r>
            <a:r>
              <a:rPr lang="ru-RU" sz="2400" dirty="0" smtClean="0"/>
              <a:t>проведение исследований)</a:t>
            </a:r>
          </a:p>
          <a:p>
            <a:pPr lvl="1">
              <a:defRPr/>
            </a:pPr>
            <a:r>
              <a:rPr lang="ru-RU" sz="2400" dirty="0" smtClean="0"/>
              <a:t>позволяет повысить эффективность измерения посредством введения адаптивного тестирования</a:t>
            </a:r>
          </a:p>
          <a:p>
            <a:pPr marL="446088" lvl="1" indent="-360363">
              <a:buFont typeface="Arial" pitchFamily="34" charset="0"/>
              <a:buChar char="•"/>
            </a:pPr>
            <a:r>
              <a:rPr lang="ru-RU" sz="2400" dirty="0" smtClean="0"/>
              <a:t>Требуется изменение формата заданий из предыдущих циклов;</a:t>
            </a:r>
          </a:p>
          <a:p>
            <a:pPr lvl="1"/>
            <a:r>
              <a:rPr lang="ru-RU" sz="2400" dirty="0" smtClean="0"/>
              <a:t>отбор заданий со стабильными характеристиками;</a:t>
            </a:r>
          </a:p>
          <a:p>
            <a:pPr lvl="1"/>
            <a:r>
              <a:rPr lang="ru-RU" sz="2400" dirty="0" smtClean="0"/>
              <a:t>разработка заданий нового типа (например</a:t>
            </a:r>
            <a:r>
              <a:rPr lang="en-US" sz="2400" dirty="0" smtClean="0"/>
              <a:t>, </a:t>
            </a:r>
            <a:r>
              <a:rPr lang="ru-RU" sz="2400" dirty="0" smtClean="0"/>
              <a:t>на чтение множественных текстов и интерактивных  заданий с симуляциями)</a:t>
            </a:r>
          </a:p>
          <a:p>
            <a:pPr marL="103911" lvl="1" indent="306064">
              <a:buFont typeface="Arial" pitchFamily="34" charset="0"/>
              <a:buChar char="•"/>
              <a:defRPr/>
            </a:pPr>
            <a:r>
              <a:rPr lang="ru-RU" sz="2400" dirty="0" smtClean="0"/>
              <a:t>Сохранение основных направлений (математическая, естественнонаучная, читательская и финансовая грамотности); приоритетная область – читательская грамотность</a:t>
            </a:r>
          </a:p>
          <a:p>
            <a:pPr lvl="1">
              <a:defRPr/>
            </a:pPr>
            <a:endParaRPr lang="ru-RU" sz="2400" dirty="0" smtClean="0"/>
          </a:p>
        </p:txBody>
      </p:sp>
      <p:pic>
        <p:nvPicPr>
          <p:cNvPr id="12292" name="Picture 8" descr="logo_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537057" cy="726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72873" y="125810"/>
            <a:ext cx="1753599" cy="540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 txBox="1">
            <a:spLocks/>
          </p:cNvSpPr>
          <p:nvPr/>
        </p:nvSpPr>
        <p:spPr bwMode="auto">
          <a:xfrm>
            <a:off x="395809" y="91470"/>
            <a:ext cx="11088793" cy="111446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08823" tIns="54411" rIns="108823" bIns="54411" anchor="b"/>
          <a:lstStyle/>
          <a:p>
            <a:pPr algn="ctr">
              <a:defRPr/>
            </a:pPr>
            <a:r>
              <a:rPr lang="ru-RU" altLang="ru-RU" sz="3600" b="1" kern="0" dirty="0">
                <a:solidFill>
                  <a:srgbClr val="3B5A79"/>
                </a:solidFill>
                <a:ea typeface="ＭＳ Ｐゴシック" charset="-128"/>
                <a:cs typeface="ＭＳ Ｐゴシック" charset="-128"/>
              </a:rPr>
              <a:t>Модель оценки функциональной грамотности: </a:t>
            </a:r>
            <a:endParaRPr lang="ru-RU" altLang="ru-RU" sz="3600" b="1" kern="0" dirty="0" smtClean="0">
              <a:solidFill>
                <a:srgbClr val="3B5A79"/>
              </a:solidFill>
              <a:ea typeface="ＭＳ Ｐゴシック" charset="-128"/>
              <a:cs typeface="ＭＳ Ｐゴシック" charset="-128"/>
            </a:endParaRPr>
          </a:p>
          <a:p>
            <a:pPr algn="ctr">
              <a:defRPr/>
            </a:pPr>
            <a:r>
              <a:rPr lang="en-US" altLang="ru-RU" sz="3600" b="1" kern="0" dirty="0" smtClean="0">
                <a:solidFill>
                  <a:srgbClr val="3B5A79"/>
                </a:solidFill>
                <a:ea typeface="ＭＳ Ｐゴシック" charset="-128"/>
                <a:cs typeface="ＭＳ Ｐゴシック" charset="-128"/>
              </a:rPr>
              <a:t>PISA</a:t>
            </a:r>
            <a:r>
              <a:rPr lang="ru-RU" altLang="ru-RU" sz="3600" b="1" kern="0" dirty="0">
                <a:solidFill>
                  <a:srgbClr val="3B5A79"/>
                </a:solidFill>
                <a:ea typeface="ＭＳ Ｐゴシック" charset="-128"/>
                <a:cs typeface="ＭＳ Ｐゴシック" charset="-128"/>
              </a:rPr>
              <a:t>-2015 </a:t>
            </a:r>
            <a:endParaRPr lang="ru-RU" sz="3600" b="1" kern="0" dirty="0">
              <a:solidFill>
                <a:srgbClr val="3B5A79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20483" name="Овал 4"/>
          <p:cNvSpPr>
            <a:spLocks noChangeArrowheads="1"/>
          </p:cNvSpPr>
          <p:nvPr/>
        </p:nvSpPr>
        <p:spPr bwMode="auto">
          <a:xfrm>
            <a:off x="794121" y="1550627"/>
            <a:ext cx="3929343" cy="978470"/>
          </a:xfrm>
          <a:prstGeom prst="ellipse">
            <a:avLst/>
          </a:prstGeom>
          <a:solidFill>
            <a:srgbClr val="00B0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108823" tIns="54411" rIns="108823" bIns="54411" anchor="ctr"/>
          <a:lstStyle/>
          <a:p>
            <a:pPr algn="ctr"/>
            <a:r>
              <a:rPr lang="ru-RU" sz="2400" dirty="0"/>
              <a:t>Математическая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грамотность</a:t>
            </a:r>
          </a:p>
        </p:txBody>
      </p:sp>
      <p:sp>
        <p:nvSpPr>
          <p:cNvPr id="20484" name="Овал 6"/>
          <p:cNvSpPr>
            <a:spLocks noChangeArrowheads="1"/>
          </p:cNvSpPr>
          <p:nvPr/>
        </p:nvSpPr>
        <p:spPr bwMode="auto">
          <a:xfrm>
            <a:off x="7157388" y="1550627"/>
            <a:ext cx="4723463" cy="978470"/>
          </a:xfrm>
          <a:prstGeom prst="ellipse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108823" tIns="54411" rIns="108823" bIns="54411" anchor="ctr"/>
          <a:lstStyle/>
          <a:p>
            <a:pPr algn="ctr"/>
            <a:r>
              <a:rPr lang="ru-RU" sz="2400" dirty="0"/>
              <a:t>Читательская</a:t>
            </a:r>
          </a:p>
          <a:p>
            <a:pPr algn="ctr"/>
            <a:r>
              <a:rPr lang="ru-RU" sz="2400" dirty="0"/>
              <a:t>грамотность</a:t>
            </a:r>
          </a:p>
        </p:txBody>
      </p:sp>
      <p:sp>
        <p:nvSpPr>
          <p:cNvPr id="20485" name="Овал 7"/>
          <p:cNvSpPr>
            <a:spLocks noChangeArrowheads="1"/>
          </p:cNvSpPr>
          <p:nvPr/>
        </p:nvSpPr>
        <p:spPr bwMode="auto">
          <a:xfrm>
            <a:off x="4069604" y="5388218"/>
            <a:ext cx="4397565" cy="976811"/>
          </a:xfrm>
          <a:prstGeom prst="ellipse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108823" tIns="54411" rIns="108823" bIns="54411" anchor="ctr"/>
          <a:lstStyle/>
          <a:p>
            <a:pPr algn="ctr"/>
            <a:r>
              <a:rPr lang="ru-RU" sz="2400" dirty="0"/>
              <a:t>Решение проблем в </a:t>
            </a:r>
          </a:p>
          <a:p>
            <a:pPr algn="ctr"/>
            <a:r>
              <a:rPr lang="ru-RU" sz="2400" dirty="0"/>
              <a:t>сотрудничестве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4069604" y="3205733"/>
            <a:ext cx="4397565" cy="1354931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108823" tIns="54411" rIns="108823" bIns="54411" anchor="ctr"/>
          <a:lstStyle/>
          <a:p>
            <a:pPr algn="ctr">
              <a:defRPr/>
            </a:pPr>
            <a:r>
              <a:rPr lang="ru-RU" sz="2900" dirty="0"/>
              <a:t>Естественнонаучная</a:t>
            </a:r>
          </a:p>
          <a:p>
            <a:pPr algn="ctr">
              <a:defRPr/>
            </a:pPr>
            <a:r>
              <a:rPr lang="ru-RU" sz="2900" dirty="0"/>
              <a:t>грамотность</a:t>
            </a:r>
          </a:p>
        </p:txBody>
      </p:sp>
      <p:cxnSp>
        <p:nvCxnSpPr>
          <p:cNvPr id="11" name="Прямая соединительная линия 10"/>
          <p:cNvCxnSpPr>
            <a:endCxn id="20485" idx="6"/>
          </p:cNvCxnSpPr>
          <p:nvPr/>
        </p:nvCxnSpPr>
        <p:spPr bwMode="auto">
          <a:xfrm flipH="1">
            <a:off x="8467169" y="2454467"/>
            <a:ext cx="2151341" cy="3421327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/>
          <p:nvPr/>
        </p:nvCxnSpPr>
        <p:spPr bwMode="auto">
          <a:xfrm>
            <a:off x="1823381" y="2454467"/>
            <a:ext cx="2339042" cy="3308555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Прямая соединительная линия 17"/>
          <p:cNvCxnSpPr>
            <a:stCxn id="20483" idx="6"/>
            <a:endCxn id="20484" idx="2"/>
          </p:cNvCxnSpPr>
          <p:nvPr/>
        </p:nvCxnSpPr>
        <p:spPr bwMode="auto">
          <a:xfrm>
            <a:off x="4723463" y="2039860"/>
            <a:ext cx="2433924" cy="0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Прямая соединительная линия 20"/>
          <p:cNvCxnSpPr/>
          <p:nvPr/>
        </p:nvCxnSpPr>
        <p:spPr bwMode="auto">
          <a:xfrm>
            <a:off x="6128127" y="2078005"/>
            <a:ext cx="0" cy="1127728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Прямая соединительная линия 31"/>
          <p:cNvCxnSpPr/>
          <p:nvPr/>
        </p:nvCxnSpPr>
        <p:spPr bwMode="auto">
          <a:xfrm flipH="1" flipV="1">
            <a:off x="8467169" y="3882369"/>
            <a:ext cx="841560" cy="527379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Прямая соединительная линия 35"/>
          <p:cNvCxnSpPr>
            <a:stCxn id="9" idx="2"/>
          </p:cNvCxnSpPr>
          <p:nvPr/>
        </p:nvCxnSpPr>
        <p:spPr bwMode="auto">
          <a:xfrm flipH="1">
            <a:off x="3228044" y="3882370"/>
            <a:ext cx="841560" cy="452749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Прямая соединительная линия 41"/>
          <p:cNvCxnSpPr>
            <a:endCxn id="9" idx="1"/>
          </p:cNvCxnSpPr>
          <p:nvPr/>
        </p:nvCxnSpPr>
        <p:spPr bwMode="auto">
          <a:xfrm>
            <a:off x="3413683" y="2454466"/>
            <a:ext cx="1299468" cy="950277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Прямая соединительная линия 45"/>
          <p:cNvCxnSpPr>
            <a:endCxn id="9" idx="7"/>
          </p:cNvCxnSpPr>
          <p:nvPr/>
        </p:nvCxnSpPr>
        <p:spPr bwMode="auto">
          <a:xfrm flipH="1">
            <a:off x="7821560" y="2529096"/>
            <a:ext cx="1381974" cy="875647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Прямая соединительная линия 48"/>
          <p:cNvCxnSpPr>
            <a:stCxn id="9" idx="4"/>
            <a:endCxn id="20485" idx="0"/>
          </p:cNvCxnSpPr>
          <p:nvPr/>
        </p:nvCxnSpPr>
        <p:spPr bwMode="auto">
          <a:xfrm>
            <a:off x="6268387" y="4560664"/>
            <a:ext cx="0" cy="827554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496" name="TextBox 55"/>
          <p:cNvSpPr txBox="1">
            <a:spLocks noChangeArrowheads="1"/>
          </p:cNvSpPr>
          <p:nvPr/>
        </p:nvSpPr>
        <p:spPr bwMode="auto">
          <a:xfrm>
            <a:off x="2572123" y="4109572"/>
            <a:ext cx="936442" cy="479217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pPr algn="ctr"/>
            <a:r>
              <a:rPr lang="ru-RU" sz="2400" dirty="0"/>
              <a:t>4%</a:t>
            </a:r>
          </a:p>
        </p:txBody>
      </p:sp>
      <p:sp>
        <p:nvSpPr>
          <p:cNvPr id="20497" name="TextBox 56"/>
          <p:cNvSpPr txBox="1">
            <a:spLocks noChangeArrowheads="1"/>
          </p:cNvSpPr>
          <p:nvPr/>
        </p:nvSpPr>
        <p:spPr bwMode="auto">
          <a:xfrm>
            <a:off x="5659906" y="1852459"/>
            <a:ext cx="936442" cy="479217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pPr algn="ctr"/>
            <a:r>
              <a:rPr lang="ru-RU" sz="2400" dirty="0"/>
              <a:t>4%</a:t>
            </a:r>
          </a:p>
        </p:txBody>
      </p:sp>
      <p:sp>
        <p:nvSpPr>
          <p:cNvPr id="20498" name="TextBox 57"/>
          <p:cNvSpPr txBox="1">
            <a:spLocks noChangeArrowheads="1"/>
          </p:cNvSpPr>
          <p:nvPr/>
        </p:nvSpPr>
        <p:spPr bwMode="auto">
          <a:xfrm>
            <a:off x="8840508" y="4258830"/>
            <a:ext cx="936442" cy="479217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pPr algn="ctr"/>
            <a:r>
              <a:rPr lang="ru-RU" sz="2400" dirty="0"/>
              <a:t>4%</a:t>
            </a:r>
          </a:p>
        </p:txBody>
      </p:sp>
      <p:sp>
        <p:nvSpPr>
          <p:cNvPr id="20499" name="TextBox 58"/>
          <p:cNvSpPr txBox="1">
            <a:spLocks noChangeArrowheads="1"/>
          </p:cNvSpPr>
          <p:nvPr/>
        </p:nvSpPr>
        <p:spPr bwMode="auto">
          <a:xfrm>
            <a:off x="3601383" y="2680012"/>
            <a:ext cx="1216962" cy="479217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pPr algn="ctr"/>
            <a:r>
              <a:rPr lang="ru-RU" sz="2400" dirty="0"/>
              <a:t>33%</a:t>
            </a:r>
          </a:p>
        </p:txBody>
      </p:sp>
      <p:sp>
        <p:nvSpPr>
          <p:cNvPr id="20500" name="TextBox 59"/>
          <p:cNvSpPr txBox="1">
            <a:spLocks noChangeArrowheads="1"/>
          </p:cNvSpPr>
          <p:nvPr/>
        </p:nvSpPr>
        <p:spPr bwMode="auto">
          <a:xfrm>
            <a:off x="7906129" y="2754641"/>
            <a:ext cx="1214899" cy="479217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pPr algn="ctr"/>
            <a:r>
              <a:rPr lang="ru-RU" sz="2400" dirty="0"/>
              <a:t>33%</a:t>
            </a:r>
          </a:p>
        </p:txBody>
      </p:sp>
      <p:sp>
        <p:nvSpPr>
          <p:cNvPr id="20501" name="TextBox 60"/>
          <p:cNvSpPr txBox="1">
            <a:spLocks noChangeArrowheads="1"/>
          </p:cNvSpPr>
          <p:nvPr/>
        </p:nvSpPr>
        <p:spPr bwMode="auto">
          <a:xfrm>
            <a:off x="5659906" y="4786209"/>
            <a:ext cx="1216962" cy="479217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pPr algn="ctr"/>
            <a:r>
              <a:rPr lang="ru-RU" sz="2400" dirty="0"/>
              <a:t>22%</a:t>
            </a:r>
          </a:p>
        </p:txBody>
      </p:sp>
      <p:sp>
        <p:nvSpPr>
          <p:cNvPr id="20502" name="Овал 21"/>
          <p:cNvSpPr>
            <a:spLocks noChangeArrowheads="1"/>
          </p:cNvSpPr>
          <p:nvPr/>
        </p:nvSpPr>
        <p:spPr bwMode="auto">
          <a:xfrm>
            <a:off x="792057" y="5333489"/>
            <a:ext cx="2772198" cy="875647"/>
          </a:xfrm>
          <a:prstGeom prst="ellipse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108823" tIns="54411" rIns="108823" bIns="54411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" pitchFamily="18" charset="0"/>
              </a:rPr>
              <a:t>Финансовая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" pitchFamily="18" charset="0"/>
              </a:rPr>
              <a:t> грамотность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2"/>
          <p:cNvSpPr txBox="1">
            <a:spLocks/>
          </p:cNvSpPr>
          <p:nvPr/>
        </p:nvSpPr>
        <p:spPr bwMode="auto">
          <a:xfrm>
            <a:off x="792057" y="0"/>
            <a:ext cx="11088793" cy="1114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823" tIns="54411" rIns="108823" bIns="54411" anchor="b"/>
          <a:lstStyle/>
          <a:p>
            <a:pPr algn="ctr"/>
            <a:r>
              <a:rPr lang="ru-RU" altLang="ru-RU" sz="3600" dirty="0">
                <a:solidFill>
                  <a:srgbClr val="3B5A79"/>
                </a:solidFill>
                <a:ea typeface="MS PGothic" pitchFamily="34" charset="-128"/>
              </a:rPr>
              <a:t> </a:t>
            </a:r>
            <a:r>
              <a:rPr lang="ru-RU" altLang="ru-RU" sz="3600" b="1" dirty="0">
                <a:solidFill>
                  <a:srgbClr val="3B5A79"/>
                </a:solidFill>
                <a:ea typeface="MS PGothic" pitchFamily="34" charset="-128"/>
              </a:rPr>
              <a:t>Модель оценки функциональной грамотности: </a:t>
            </a:r>
            <a:endParaRPr lang="ru-RU" altLang="ru-RU" sz="3600" b="1" dirty="0" smtClean="0">
              <a:solidFill>
                <a:srgbClr val="3B5A79"/>
              </a:solidFill>
              <a:ea typeface="MS PGothic" pitchFamily="34" charset="-128"/>
            </a:endParaRPr>
          </a:p>
          <a:p>
            <a:pPr algn="ctr"/>
            <a:r>
              <a:rPr lang="en-US" altLang="ru-RU" sz="3600" b="1" dirty="0" smtClean="0">
                <a:solidFill>
                  <a:srgbClr val="3B5A79"/>
                </a:solidFill>
                <a:ea typeface="MS PGothic" pitchFamily="34" charset="-128"/>
              </a:rPr>
              <a:t>PISA</a:t>
            </a:r>
            <a:r>
              <a:rPr lang="ru-RU" altLang="ru-RU" sz="3600" b="1" dirty="0">
                <a:solidFill>
                  <a:srgbClr val="3B5A79"/>
                </a:solidFill>
                <a:ea typeface="MS PGothic" pitchFamily="34" charset="-128"/>
              </a:rPr>
              <a:t>-201</a:t>
            </a:r>
            <a:r>
              <a:rPr lang="en-US" altLang="ru-RU" sz="3600" b="1" dirty="0">
                <a:solidFill>
                  <a:srgbClr val="3B5A79"/>
                </a:solidFill>
                <a:ea typeface="MS PGothic" pitchFamily="34" charset="-128"/>
              </a:rPr>
              <a:t>8</a:t>
            </a:r>
            <a:endParaRPr lang="ru-RU" sz="3600" b="1" dirty="0">
              <a:solidFill>
                <a:srgbClr val="3B5A79"/>
              </a:solidFill>
              <a:ea typeface="MS PGothic" pitchFamily="34" charset="-128"/>
            </a:endParaRPr>
          </a:p>
        </p:txBody>
      </p:sp>
      <p:sp>
        <p:nvSpPr>
          <p:cNvPr id="40963" name="Овал 4"/>
          <p:cNvSpPr>
            <a:spLocks noChangeArrowheads="1"/>
          </p:cNvSpPr>
          <p:nvPr/>
        </p:nvSpPr>
        <p:spPr bwMode="auto">
          <a:xfrm>
            <a:off x="794121" y="1550627"/>
            <a:ext cx="3929343" cy="978470"/>
          </a:xfrm>
          <a:prstGeom prst="ellipse">
            <a:avLst/>
          </a:prstGeom>
          <a:solidFill>
            <a:srgbClr val="00B0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108823" tIns="54411" rIns="108823" bIns="54411" anchor="ctr"/>
          <a:lstStyle/>
          <a:p>
            <a:pPr algn="ctr"/>
            <a:r>
              <a:rPr lang="ru-RU" sz="2400" dirty="0"/>
              <a:t>Математическая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грамотность</a:t>
            </a:r>
          </a:p>
        </p:txBody>
      </p:sp>
      <p:sp>
        <p:nvSpPr>
          <p:cNvPr id="40964" name="Овал 6"/>
          <p:cNvSpPr>
            <a:spLocks noChangeArrowheads="1"/>
          </p:cNvSpPr>
          <p:nvPr/>
        </p:nvSpPr>
        <p:spPr bwMode="auto">
          <a:xfrm>
            <a:off x="7157388" y="1550627"/>
            <a:ext cx="4723463" cy="978470"/>
          </a:xfrm>
          <a:prstGeom prst="ellipse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108823" tIns="54411" rIns="108823" bIns="54411" anchor="ctr"/>
          <a:lstStyle/>
          <a:p>
            <a:pPr algn="ctr"/>
            <a:r>
              <a:rPr lang="ru-RU" sz="2400" dirty="0"/>
              <a:t>Естественнонаучная </a:t>
            </a:r>
          </a:p>
          <a:p>
            <a:pPr algn="ctr"/>
            <a:r>
              <a:rPr lang="ru-RU" sz="2400" dirty="0"/>
              <a:t>грамотность</a:t>
            </a:r>
          </a:p>
        </p:txBody>
      </p:sp>
      <p:sp>
        <p:nvSpPr>
          <p:cNvPr id="40965" name="Овал 7"/>
          <p:cNvSpPr>
            <a:spLocks noChangeArrowheads="1"/>
          </p:cNvSpPr>
          <p:nvPr/>
        </p:nvSpPr>
        <p:spPr bwMode="auto">
          <a:xfrm>
            <a:off x="4069604" y="5388218"/>
            <a:ext cx="4397565" cy="976811"/>
          </a:xfrm>
          <a:prstGeom prst="ellipse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108823" tIns="54411" rIns="108823" bIns="54411" anchor="ctr"/>
          <a:lstStyle/>
          <a:p>
            <a:pPr algn="ctr"/>
            <a:r>
              <a:rPr lang="ru-RU" sz="2400" dirty="0"/>
              <a:t>Глобальные </a:t>
            </a:r>
          </a:p>
          <a:p>
            <a:pPr algn="ctr"/>
            <a:r>
              <a:rPr lang="ru-RU" sz="2400" dirty="0"/>
              <a:t>компетенции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4069604" y="3205733"/>
            <a:ext cx="4397565" cy="1354931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108823" tIns="54411" rIns="108823" bIns="54411" anchor="ctr"/>
          <a:lstStyle/>
          <a:p>
            <a:pPr algn="ctr">
              <a:defRPr/>
            </a:pPr>
            <a:r>
              <a:rPr lang="ru-RU" sz="3300" dirty="0">
                <a:latin typeface="Arial" charset="0"/>
              </a:rPr>
              <a:t>Читательская</a:t>
            </a:r>
          </a:p>
          <a:p>
            <a:pPr algn="ctr">
              <a:defRPr/>
            </a:pPr>
            <a:r>
              <a:rPr lang="ru-RU" sz="3300" dirty="0">
                <a:latin typeface="Arial" charset="0"/>
              </a:rPr>
              <a:t>грамотность</a:t>
            </a:r>
          </a:p>
        </p:txBody>
      </p:sp>
      <p:cxnSp>
        <p:nvCxnSpPr>
          <p:cNvPr id="11" name="Прямая соединительная линия 10"/>
          <p:cNvCxnSpPr>
            <a:endCxn id="40965" idx="6"/>
          </p:cNvCxnSpPr>
          <p:nvPr/>
        </p:nvCxnSpPr>
        <p:spPr bwMode="auto">
          <a:xfrm flipH="1">
            <a:off x="8467169" y="2454467"/>
            <a:ext cx="2151341" cy="3421327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/>
          <p:nvPr/>
        </p:nvCxnSpPr>
        <p:spPr bwMode="auto">
          <a:xfrm>
            <a:off x="1823381" y="2454467"/>
            <a:ext cx="2339042" cy="3308555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Прямая соединительная линия 17"/>
          <p:cNvCxnSpPr>
            <a:stCxn id="40963" idx="6"/>
            <a:endCxn id="40964" idx="2"/>
          </p:cNvCxnSpPr>
          <p:nvPr/>
        </p:nvCxnSpPr>
        <p:spPr bwMode="auto">
          <a:xfrm>
            <a:off x="4723463" y="2039860"/>
            <a:ext cx="2433924" cy="0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Прямая соединительная линия 20"/>
          <p:cNvCxnSpPr/>
          <p:nvPr/>
        </p:nvCxnSpPr>
        <p:spPr bwMode="auto">
          <a:xfrm>
            <a:off x="6128127" y="2078005"/>
            <a:ext cx="0" cy="1127728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Прямая соединительная линия 31"/>
          <p:cNvCxnSpPr/>
          <p:nvPr/>
        </p:nvCxnSpPr>
        <p:spPr bwMode="auto">
          <a:xfrm flipH="1" flipV="1">
            <a:off x="8467169" y="3882369"/>
            <a:ext cx="841560" cy="527379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Прямая соединительная линия 35"/>
          <p:cNvCxnSpPr>
            <a:stCxn id="9" idx="2"/>
          </p:cNvCxnSpPr>
          <p:nvPr/>
        </p:nvCxnSpPr>
        <p:spPr bwMode="auto">
          <a:xfrm flipH="1">
            <a:off x="3228044" y="3882370"/>
            <a:ext cx="841560" cy="452749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Прямая соединительная линия 41"/>
          <p:cNvCxnSpPr>
            <a:endCxn id="9" idx="1"/>
          </p:cNvCxnSpPr>
          <p:nvPr/>
        </p:nvCxnSpPr>
        <p:spPr bwMode="auto">
          <a:xfrm>
            <a:off x="3413683" y="2454466"/>
            <a:ext cx="1299468" cy="950277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Прямая соединительная линия 45"/>
          <p:cNvCxnSpPr>
            <a:endCxn id="9" idx="7"/>
          </p:cNvCxnSpPr>
          <p:nvPr/>
        </p:nvCxnSpPr>
        <p:spPr bwMode="auto">
          <a:xfrm flipH="1">
            <a:off x="7821560" y="2529096"/>
            <a:ext cx="1381974" cy="875647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Прямая соединительная линия 48"/>
          <p:cNvCxnSpPr>
            <a:stCxn id="9" idx="4"/>
            <a:endCxn id="40965" idx="0"/>
          </p:cNvCxnSpPr>
          <p:nvPr/>
        </p:nvCxnSpPr>
        <p:spPr bwMode="auto">
          <a:xfrm>
            <a:off x="6268387" y="4560664"/>
            <a:ext cx="0" cy="827554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0976" name="TextBox 55"/>
          <p:cNvSpPr txBox="1">
            <a:spLocks noChangeArrowheads="1"/>
          </p:cNvSpPr>
          <p:nvPr/>
        </p:nvSpPr>
        <p:spPr bwMode="auto">
          <a:xfrm>
            <a:off x="2572123" y="4109572"/>
            <a:ext cx="936442" cy="479217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pPr algn="ctr"/>
            <a:r>
              <a:rPr lang="ru-RU" sz="2400" dirty="0"/>
              <a:t>4%</a:t>
            </a:r>
          </a:p>
        </p:txBody>
      </p:sp>
      <p:sp>
        <p:nvSpPr>
          <p:cNvPr id="40977" name="TextBox 56"/>
          <p:cNvSpPr txBox="1">
            <a:spLocks noChangeArrowheads="1"/>
          </p:cNvSpPr>
          <p:nvPr/>
        </p:nvSpPr>
        <p:spPr bwMode="auto">
          <a:xfrm>
            <a:off x="5659906" y="1852459"/>
            <a:ext cx="936442" cy="479217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pPr algn="ctr"/>
            <a:r>
              <a:rPr lang="ru-RU" sz="2400" dirty="0"/>
              <a:t>4%</a:t>
            </a:r>
          </a:p>
        </p:txBody>
      </p:sp>
      <p:sp>
        <p:nvSpPr>
          <p:cNvPr id="40978" name="TextBox 57"/>
          <p:cNvSpPr txBox="1">
            <a:spLocks noChangeArrowheads="1"/>
          </p:cNvSpPr>
          <p:nvPr/>
        </p:nvSpPr>
        <p:spPr bwMode="auto">
          <a:xfrm>
            <a:off x="8840508" y="4258830"/>
            <a:ext cx="936442" cy="479217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pPr algn="ctr"/>
            <a:r>
              <a:rPr lang="ru-RU" sz="2400" dirty="0"/>
              <a:t>4%</a:t>
            </a:r>
          </a:p>
        </p:txBody>
      </p:sp>
      <p:sp>
        <p:nvSpPr>
          <p:cNvPr id="40979" name="TextBox 58"/>
          <p:cNvSpPr txBox="1">
            <a:spLocks noChangeArrowheads="1"/>
          </p:cNvSpPr>
          <p:nvPr/>
        </p:nvSpPr>
        <p:spPr bwMode="auto">
          <a:xfrm>
            <a:off x="3601383" y="2680012"/>
            <a:ext cx="1216962" cy="479217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pPr algn="ctr"/>
            <a:r>
              <a:rPr lang="ru-RU" sz="2400" dirty="0"/>
              <a:t>33%</a:t>
            </a:r>
          </a:p>
        </p:txBody>
      </p:sp>
      <p:sp>
        <p:nvSpPr>
          <p:cNvPr id="40980" name="TextBox 59"/>
          <p:cNvSpPr txBox="1">
            <a:spLocks noChangeArrowheads="1"/>
          </p:cNvSpPr>
          <p:nvPr/>
        </p:nvSpPr>
        <p:spPr bwMode="auto">
          <a:xfrm>
            <a:off x="7906129" y="2754641"/>
            <a:ext cx="1214899" cy="479217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pPr algn="ctr"/>
            <a:r>
              <a:rPr lang="ru-RU" sz="2400" dirty="0"/>
              <a:t>33%</a:t>
            </a:r>
          </a:p>
        </p:txBody>
      </p:sp>
      <p:sp>
        <p:nvSpPr>
          <p:cNvPr id="40981" name="TextBox 60"/>
          <p:cNvSpPr txBox="1">
            <a:spLocks noChangeArrowheads="1"/>
          </p:cNvSpPr>
          <p:nvPr/>
        </p:nvSpPr>
        <p:spPr bwMode="auto">
          <a:xfrm>
            <a:off x="5659906" y="4786209"/>
            <a:ext cx="1216962" cy="479217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pPr algn="ctr"/>
            <a:r>
              <a:rPr lang="ru-RU" sz="2400" dirty="0"/>
              <a:t>22%</a:t>
            </a:r>
          </a:p>
        </p:txBody>
      </p:sp>
      <p:sp>
        <p:nvSpPr>
          <p:cNvPr id="40982" name="Овал 21"/>
          <p:cNvSpPr>
            <a:spLocks noChangeArrowheads="1"/>
          </p:cNvSpPr>
          <p:nvPr/>
        </p:nvSpPr>
        <p:spPr bwMode="auto">
          <a:xfrm>
            <a:off x="792057" y="5333489"/>
            <a:ext cx="2772198" cy="875647"/>
          </a:xfrm>
          <a:prstGeom prst="ellipse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108823" tIns="54411" rIns="108823" bIns="54411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" pitchFamily="18" charset="0"/>
              </a:rPr>
              <a:t>Финансовая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" pitchFamily="18" charset="0"/>
              </a:rPr>
              <a:t> грамотность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CFF850B-E1DD-4D25-83E7-5CFB5BEC7D85}" type="slidenum">
              <a:rPr lang="ru-RU" smtClean="0"/>
              <a:pPr/>
              <a:t>13</a:t>
            </a:fld>
            <a:endParaRPr lang="ru-RU" smtClean="0"/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50042" y="1401369"/>
            <a:ext cx="10197730" cy="4685045"/>
          </a:xfrm>
        </p:spPr>
        <p:txBody>
          <a:bodyPr/>
          <a:lstStyle/>
          <a:p>
            <a:pPr marL="68014" indent="-68014">
              <a:buNone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3. Основные подходы к оценке функциональной грамотности</a:t>
            </a:r>
            <a:endParaRPr lang="en-US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68014" indent="-68014">
              <a:buNone/>
              <a:defRPr/>
            </a:pP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68014" indent="-68014"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Чему должны научиться дети</a:t>
            </a:r>
            <a:endParaRPr lang="ru-RU" dirty="0"/>
          </a:p>
        </p:txBody>
      </p:sp>
      <p:pic>
        <p:nvPicPr>
          <p:cNvPr id="43011" name="Изображение 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9102" y="1626914"/>
            <a:ext cx="11107947" cy="4588856"/>
          </a:xfrm>
        </p:spPr>
      </p:pic>
      <p:sp>
        <p:nvSpPr>
          <p:cNvPr id="43012" name="Прямоугольник 4"/>
          <p:cNvSpPr>
            <a:spLocks noChangeArrowheads="1"/>
          </p:cNvSpPr>
          <p:nvPr/>
        </p:nvSpPr>
        <p:spPr bwMode="auto">
          <a:xfrm>
            <a:off x="1450043" y="6215770"/>
            <a:ext cx="10571068" cy="633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r>
              <a:rPr lang="en-US" sz="1700" dirty="0">
                <a:solidFill>
                  <a:srgbClr val="002060"/>
                </a:solidFill>
              </a:rPr>
              <a:t>Schleicher A., Ramos G. Global competency for an inclusive world // OECD, 2016. </a:t>
            </a:r>
            <a:r>
              <a:rPr lang="ru-RU" sz="1700" dirty="0"/>
              <a:t>URL: </a:t>
            </a:r>
            <a:r>
              <a:rPr lang="ru-RU" sz="1700" u="sng" dirty="0">
                <a:hlinkClick r:id="rId3"/>
              </a:rPr>
              <a:t>https://www.oecd.org/pisa/aboutpisa/Global-competency-for-an-inclusive-world.pdf</a:t>
            </a:r>
            <a:r>
              <a:rPr lang="ru-RU" sz="1700" dirty="0"/>
              <a:t> (дата доступа </a:t>
            </a:r>
            <a:r>
              <a:rPr lang="ru-RU" sz="1700" dirty="0" smtClean="0"/>
              <a:t>01.06.2016)</a:t>
            </a:r>
            <a:endParaRPr lang="ru-RU" sz="1700" dirty="0"/>
          </a:p>
        </p:txBody>
      </p:sp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9900865" y="125811"/>
            <a:ext cx="1753599" cy="540000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88" y="161907"/>
            <a:ext cx="1762463" cy="5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1026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ru-RU" sz="3800" dirty="0" smtClean="0">
                <a:solidFill>
                  <a:schemeClr val="accent5">
                    <a:lumMod val="25000"/>
                  </a:schemeClr>
                </a:solidFill>
              </a:rPr>
              <a:t>Парадокс компетентности</a:t>
            </a:r>
            <a:endParaRPr lang="ru-RU" sz="3800" i="1" dirty="0" smtClean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47108" name="Rectangle 1027"/>
          <p:cNvSpPr>
            <a:spLocks noGrp="1" noChangeArrowheads="1"/>
          </p:cNvSpPr>
          <p:nvPr>
            <p:ph type="body" idx="4294967295"/>
          </p:nvPr>
        </p:nvSpPr>
        <p:spPr>
          <a:xfrm>
            <a:off x="1299435" y="2117807"/>
            <a:ext cx="10581415" cy="4330142"/>
          </a:xfrm>
        </p:spPr>
        <p:txBody>
          <a:bodyPr/>
          <a:lstStyle/>
          <a:p>
            <a:pPr marL="523332" indent="-423200">
              <a:buNone/>
            </a:pPr>
            <a:r>
              <a:rPr lang="ru-RU" dirty="0" smtClean="0">
                <a:solidFill>
                  <a:schemeClr val="accent4">
                    <a:lumMod val="25000"/>
                  </a:schemeClr>
                </a:solidFill>
              </a:rPr>
              <a:t>Компетентность (</a:t>
            </a:r>
            <a:r>
              <a:rPr lang="ru-RU" i="1" dirty="0" smtClean="0">
                <a:solidFill>
                  <a:schemeClr val="accent4">
                    <a:lumMod val="25000"/>
                  </a:schemeClr>
                </a:solidFill>
              </a:rPr>
              <a:t>действенные знания, умения, способы</a:t>
            </a:r>
            <a:r>
              <a:rPr lang="ru-RU" dirty="0" smtClean="0">
                <a:solidFill>
                  <a:schemeClr val="accent4">
                    <a:lumMod val="25000"/>
                  </a:schemeClr>
                </a:solidFill>
              </a:rPr>
              <a:t>) обнаруживает себя </a:t>
            </a:r>
          </a:p>
          <a:p>
            <a:pPr marL="523332" indent="-423200"/>
            <a:r>
              <a:rPr lang="ru-RU" dirty="0" smtClean="0">
                <a:solidFill>
                  <a:schemeClr val="accent4">
                    <a:lumMod val="25000"/>
                  </a:schemeClr>
                </a:solidFill>
              </a:rPr>
              <a:t>за пределами учебных ситуаций, </a:t>
            </a:r>
          </a:p>
          <a:p>
            <a:pPr marL="523332" indent="-423200"/>
            <a:r>
              <a:rPr lang="ru-RU" dirty="0" smtClean="0">
                <a:solidFill>
                  <a:schemeClr val="accent4">
                    <a:lumMod val="25000"/>
                  </a:schemeClr>
                </a:solidFill>
              </a:rPr>
              <a:t>в задачах, не похожих на те, </a:t>
            </a:r>
            <a:endParaRPr lang="en-US" dirty="0" smtClean="0">
              <a:solidFill>
                <a:schemeClr val="accent4">
                  <a:lumMod val="25000"/>
                </a:schemeClr>
              </a:solidFill>
            </a:endParaRPr>
          </a:p>
          <a:p>
            <a:pPr marL="523332" indent="-423200">
              <a:buNone/>
            </a:pPr>
            <a:r>
              <a:rPr lang="ru-RU" dirty="0" smtClean="0">
                <a:solidFill>
                  <a:schemeClr val="accent4">
                    <a:lumMod val="25000"/>
                  </a:schemeClr>
                </a:solidFill>
              </a:rPr>
              <a:t>   где эти знания, умения, способы приобретались.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260" y="197353"/>
            <a:ext cx="1831631" cy="45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0696891" y="160868"/>
            <a:ext cx="1138581" cy="1100756"/>
            <a:chOff x="10299" y="278"/>
            <a:chExt cx="1643" cy="2027"/>
          </a:xfrm>
        </p:grpSpPr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10299" y="1682"/>
              <a:ext cx="1643" cy="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4000" rIns="18000">
              <a:spAutoFit/>
            </a:bodyPr>
            <a:lstStyle/>
            <a:p>
              <a:pPr algn="ctr">
                <a:spcAft>
                  <a:spcPts val="1190"/>
                </a:spcAft>
              </a:pPr>
              <a:r>
                <a:rPr lang="ru-RU" sz="800" dirty="0">
                  <a:solidFill>
                    <a:srgbClr val="365F91"/>
                  </a:solidFill>
                  <a:latin typeface="Arial Narrow" pitchFamily="34" charset="0"/>
                  <a:cs typeface="Arial" charset="0"/>
                </a:rPr>
                <a:t>Российская академия образования</a:t>
              </a:r>
              <a:endParaRPr lang="ru-RU" dirty="0">
                <a:cs typeface="Arial" charset="0"/>
              </a:endParaRPr>
            </a:p>
          </p:txBody>
        </p:sp>
        <p:pic>
          <p:nvPicPr>
            <p:cNvPr id="7" name="Picture 5" descr="m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479" y="278"/>
              <a:ext cx="1257" cy="1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594043" y="234361"/>
            <a:ext cx="10692765" cy="82755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Тенденции изменения в оценке образовательных достижений</a:t>
            </a:r>
          </a:p>
        </p:txBody>
      </p:sp>
      <p:sp>
        <p:nvSpPr>
          <p:cNvPr id="49155" name="Содержимое 2"/>
          <p:cNvSpPr>
            <a:spLocks noGrp="1"/>
          </p:cNvSpPr>
          <p:nvPr>
            <p:ph idx="1"/>
          </p:nvPr>
        </p:nvSpPr>
        <p:spPr>
          <a:xfrm>
            <a:off x="1169522" y="1325081"/>
            <a:ext cx="10385430" cy="5341780"/>
          </a:xfrm>
        </p:spPr>
        <p:txBody>
          <a:bodyPr/>
          <a:lstStyle/>
          <a:p>
            <a:r>
              <a:rPr lang="ru-RU" sz="3300" dirty="0" smtClean="0"/>
              <a:t>Изменение целевых установок </a:t>
            </a:r>
            <a:r>
              <a:rPr lang="ru-RU" sz="3300" i="1" dirty="0" smtClean="0"/>
              <a:t>(от оценки ЗУН к оценке грамотности и компетентности)</a:t>
            </a:r>
          </a:p>
          <a:p>
            <a:r>
              <a:rPr lang="ru-RU" sz="3300" dirty="0" smtClean="0"/>
              <a:t>Изменение концептуальных рамок оценки</a:t>
            </a:r>
            <a:r>
              <a:rPr lang="en-US" sz="3300" dirty="0" smtClean="0"/>
              <a:t> </a:t>
            </a:r>
            <a:r>
              <a:rPr lang="ru-RU" sz="3300" dirty="0" smtClean="0"/>
              <a:t>и изменение инструментария (</a:t>
            </a:r>
            <a:r>
              <a:rPr lang="ru-RU" sz="3300" i="1" dirty="0" smtClean="0"/>
              <a:t>изменение основных характеристик заданий, увеличение доли контекстных заданий, увеличение доли структурированных заданий)</a:t>
            </a:r>
          </a:p>
          <a:p>
            <a:r>
              <a:rPr lang="ru-RU" sz="3300" dirty="0" smtClean="0"/>
              <a:t>Изменение в технологиях (</a:t>
            </a:r>
            <a:r>
              <a:rPr lang="ru-RU" sz="3300" i="1" dirty="0" smtClean="0"/>
              <a:t>переход на электронные носители, введение интерактивных заданий)</a:t>
            </a:r>
          </a:p>
          <a:p>
            <a:endParaRPr lang="ru-RU" sz="3300" dirty="0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BB2AA67-3B4B-427A-A980-B497F8B00786}" type="slidenum">
              <a:rPr lang="ru-RU" smtClean="0">
                <a:latin typeface="Arial" pitchFamily="34" charset="0"/>
              </a:rPr>
              <a:pPr/>
              <a:t>16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83884" y="121064"/>
            <a:ext cx="10756706" cy="1145971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3600" b="1" dirty="0" smtClean="0"/>
              <a:t>Математическая грамотность  </a:t>
            </a:r>
            <a:br>
              <a:rPr lang="ru-RU" sz="3600" b="1" dirty="0" smtClean="0"/>
            </a:br>
            <a:r>
              <a:rPr lang="ru-RU" sz="3600" b="1" dirty="0" smtClean="0"/>
              <a:t>(исследование </a:t>
            </a:r>
            <a:r>
              <a:rPr lang="en-US" sz="3600" b="1" dirty="0" smtClean="0"/>
              <a:t>PISA)</a:t>
            </a:r>
            <a:endParaRPr lang="ru-RU" sz="3600" b="1" dirty="0" smtClean="0"/>
          </a:p>
        </p:txBody>
      </p:sp>
      <p:sp>
        <p:nvSpPr>
          <p:cNvPr id="63491" name="Rectangle 4"/>
          <p:cNvSpPr>
            <a:spLocks noChangeArrowheads="1"/>
          </p:cNvSpPr>
          <p:nvPr/>
        </p:nvSpPr>
        <p:spPr bwMode="auto">
          <a:xfrm>
            <a:off x="-5903296" y="3078076"/>
            <a:ext cx="219735" cy="75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8773" tIns="54385" rIns="108773" bIns="54385" anchor="ctr"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63492" name="AutoShape 15"/>
          <p:cNvSpPr>
            <a:spLocks noChangeArrowheads="1"/>
          </p:cNvSpPr>
          <p:nvPr/>
        </p:nvSpPr>
        <p:spPr bwMode="auto">
          <a:xfrm>
            <a:off x="1542866" y="4111798"/>
            <a:ext cx="3001153" cy="84579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108773" tIns="54385" rIns="108773" bIns="54385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Проблема, </a:t>
            </a:r>
            <a:br>
              <a:rPr lang="ru-RU" dirty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 в контексте </a:t>
            </a:r>
          </a:p>
        </p:txBody>
      </p:sp>
      <p:sp>
        <p:nvSpPr>
          <p:cNvPr id="63493" name="AutoShape 17"/>
          <p:cNvSpPr>
            <a:spLocks noChangeArrowheads="1"/>
          </p:cNvSpPr>
          <p:nvPr/>
        </p:nvSpPr>
        <p:spPr bwMode="auto">
          <a:xfrm>
            <a:off x="1476861" y="5962597"/>
            <a:ext cx="3001153" cy="90218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108773" tIns="54385" rIns="108773" bIns="54385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Результаты </a:t>
            </a:r>
          </a:p>
          <a:p>
            <a:pPr algn="ctr"/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в контексте</a:t>
            </a:r>
          </a:p>
        </p:txBody>
      </p:sp>
      <p:sp>
        <p:nvSpPr>
          <p:cNvPr id="63494" name="AutoShape 18"/>
          <p:cNvSpPr>
            <a:spLocks noChangeArrowheads="1"/>
          </p:cNvSpPr>
          <p:nvPr/>
        </p:nvSpPr>
        <p:spPr bwMode="auto">
          <a:xfrm>
            <a:off x="7778246" y="4138334"/>
            <a:ext cx="3118723" cy="84579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108773" tIns="54385" rIns="108773" bIns="54385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Математическая </a:t>
            </a:r>
          </a:p>
          <a:p>
            <a:pPr algn="ctr"/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проблема</a:t>
            </a:r>
          </a:p>
        </p:txBody>
      </p:sp>
      <p:sp>
        <p:nvSpPr>
          <p:cNvPr id="63495" name="AutoShape 19"/>
          <p:cNvSpPr>
            <a:spLocks noChangeArrowheads="1"/>
          </p:cNvSpPr>
          <p:nvPr/>
        </p:nvSpPr>
        <p:spPr bwMode="auto">
          <a:xfrm>
            <a:off x="7811247" y="5957623"/>
            <a:ext cx="3085721" cy="87564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108773" tIns="54385" rIns="108773" bIns="54385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Математические </a:t>
            </a:r>
          </a:p>
          <a:p>
            <a:pPr algn="ctr"/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результаты</a:t>
            </a:r>
          </a:p>
        </p:txBody>
      </p:sp>
      <p:sp>
        <p:nvSpPr>
          <p:cNvPr id="63496" name="AutoShape 20"/>
          <p:cNvSpPr>
            <a:spLocks noChangeArrowheads="1"/>
          </p:cNvSpPr>
          <p:nvPr/>
        </p:nvSpPr>
        <p:spPr bwMode="auto">
          <a:xfrm>
            <a:off x="4702838" y="4591081"/>
            <a:ext cx="2673191" cy="318417"/>
          </a:xfrm>
          <a:prstGeom prst="rightArrow">
            <a:avLst>
              <a:gd name="adj1" fmla="val 50000"/>
              <a:gd name="adj2" fmla="val 168750"/>
            </a:avLst>
          </a:prstGeom>
          <a:solidFill>
            <a:srgbClr val="0000FF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lIns="108773" tIns="54385" rIns="108773" bIns="54385" anchor="ctr"/>
          <a:lstStyle/>
          <a:p>
            <a:endParaRPr lang="ru-RU"/>
          </a:p>
        </p:txBody>
      </p:sp>
      <p:sp>
        <p:nvSpPr>
          <p:cNvPr id="63497" name="AutoShape 21"/>
          <p:cNvSpPr>
            <a:spLocks noChangeArrowheads="1"/>
          </p:cNvSpPr>
          <p:nvPr/>
        </p:nvSpPr>
        <p:spPr bwMode="auto">
          <a:xfrm>
            <a:off x="8056701" y="5058761"/>
            <a:ext cx="594043" cy="867355"/>
          </a:xfrm>
          <a:prstGeom prst="downArrow">
            <a:avLst>
              <a:gd name="adj1" fmla="val 50000"/>
              <a:gd name="adj2" fmla="val 62533"/>
            </a:avLst>
          </a:prstGeom>
          <a:solidFill>
            <a:srgbClr val="0000FF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lIns="108773" tIns="54385" rIns="108773" bIns="54385" anchor="ctr"/>
          <a:lstStyle/>
          <a:p>
            <a:endParaRPr lang="ru-RU"/>
          </a:p>
        </p:txBody>
      </p:sp>
      <p:sp>
        <p:nvSpPr>
          <p:cNvPr id="63498" name="AutoShape 22"/>
          <p:cNvSpPr>
            <a:spLocks noChangeArrowheads="1"/>
          </p:cNvSpPr>
          <p:nvPr/>
        </p:nvSpPr>
        <p:spPr bwMode="auto">
          <a:xfrm>
            <a:off x="4475948" y="6045517"/>
            <a:ext cx="3207418" cy="398022"/>
          </a:xfrm>
          <a:prstGeom prst="leftArrow">
            <a:avLst>
              <a:gd name="adj1" fmla="val 50000"/>
              <a:gd name="adj2" fmla="val 161979"/>
            </a:avLst>
          </a:prstGeom>
          <a:solidFill>
            <a:srgbClr val="0000FF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lIns="108773" tIns="54385" rIns="108773" bIns="54385" anchor="ctr"/>
          <a:lstStyle/>
          <a:p>
            <a:endParaRPr lang="ru-RU"/>
          </a:p>
        </p:txBody>
      </p:sp>
      <p:sp>
        <p:nvSpPr>
          <p:cNvPr id="63499" name="AutoShape 23"/>
          <p:cNvSpPr>
            <a:spLocks noChangeArrowheads="1"/>
          </p:cNvSpPr>
          <p:nvPr/>
        </p:nvSpPr>
        <p:spPr bwMode="auto">
          <a:xfrm>
            <a:off x="3817961" y="5018959"/>
            <a:ext cx="561040" cy="867355"/>
          </a:xfrm>
          <a:prstGeom prst="upArrow">
            <a:avLst>
              <a:gd name="adj1" fmla="val 50000"/>
              <a:gd name="adj2" fmla="val 66212"/>
            </a:avLst>
          </a:prstGeom>
          <a:solidFill>
            <a:srgbClr val="0000FF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lIns="108773" tIns="54385" rIns="108773" bIns="54385" anchor="ctr"/>
          <a:lstStyle/>
          <a:p>
            <a:endParaRPr lang="ru-RU"/>
          </a:p>
        </p:txBody>
      </p:sp>
      <p:sp>
        <p:nvSpPr>
          <p:cNvPr id="13324" name="Text Box 24"/>
          <p:cNvSpPr txBox="1">
            <a:spLocks noChangeArrowheads="1"/>
          </p:cNvSpPr>
          <p:nvPr/>
        </p:nvSpPr>
        <p:spPr bwMode="auto">
          <a:xfrm>
            <a:off x="1542866" y="5285960"/>
            <a:ext cx="2555621" cy="47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773" tIns="54385" rIns="108773" bIns="54385"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itchFamily="34" charset="0"/>
              </a:rPr>
              <a:t>Оценивать</a:t>
            </a:r>
          </a:p>
        </p:txBody>
      </p:sp>
      <p:sp>
        <p:nvSpPr>
          <p:cNvPr id="56345" name="Text Box 25"/>
          <p:cNvSpPr txBox="1">
            <a:spLocks noChangeArrowheads="1"/>
          </p:cNvSpPr>
          <p:nvPr/>
        </p:nvSpPr>
        <p:spPr bwMode="auto">
          <a:xfrm>
            <a:off x="4923540" y="2069716"/>
            <a:ext cx="2376170" cy="556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8773" tIns="54385" rIns="108773" bIns="54385">
            <a:spAutoFit/>
          </a:bodyPr>
          <a:lstStyle/>
          <a:p>
            <a:pPr algn="ctr">
              <a:defRPr/>
            </a:pPr>
            <a:endParaRPr lang="ru-RU" sz="2900" i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326" name="Text Box 26"/>
          <p:cNvSpPr txBox="1">
            <a:spLocks noChangeArrowheads="1"/>
          </p:cNvSpPr>
          <p:nvPr/>
        </p:nvSpPr>
        <p:spPr bwMode="auto">
          <a:xfrm>
            <a:off x="4440887" y="6415346"/>
            <a:ext cx="3368303" cy="47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773" tIns="54385" rIns="108773" bIns="54385"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itchFamily="34" charset="0"/>
              </a:rPr>
              <a:t>Интерпретировать</a:t>
            </a:r>
          </a:p>
        </p:txBody>
      </p:sp>
      <p:sp>
        <p:nvSpPr>
          <p:cNvPr id="13327" name="Text Box 27"/>
          <p:cNvSpPr txBox="1">
            <a:spLocks noChangeArrowheads="1"/>
          </p:cNvSpPr>
          <p:nvPr/>
        </p:nvSpPr>
        <p:spPr bwMode="auto">
          <a:xfrm>
            <a:off x="8184586" y="5209674"/>
            <a:ext cx="2617500" cy="47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773" tIns="54385" rIns="108773" bIns="54385"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itchFamily="34" charset="0"/>
              </a:rPr>
              <a:t>Применять</a:t>
            </a:r>
          </a:p>
        </p:txBody>
      </p:sp>
      <p:sp>
        <p:nvSpPr>
          <p:cNvPr id="13328" name="Text Box 32"/>
          <p:cNvSpPr txBox="1">
            <a:spLocks noChangeArrowheads="1"/>
          </p:cNvSpPr>
          <p:nvPr/>
        </p:nvSpPr>
        <p:spPr bwMode="auto">
          <a:xfrm>
            <a:off x="4257307" y="4174818"/>
            <a:ext cx="3646761" cy="47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773" tIns="54385" rIns="108773" bIns="54385"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itchFamily="34" charset="0"/>
              </a:rPr>
              <a:t>Формулировать</a:t>
            </a:r>
          </a:p>
        </p:txBody>
      </p:sp>
      <p:sp>
        <p:nvSpPr>
          <p:cNvPr id="63505" name="Text Box 19"/>
          <p:cNvSpPr txBox="1">
            <a:spLocks noChangeArrowheads="1"/>
          </p:cNvSpPr>
          <p:nvPr/>
        </p:nvSpPr>
        <p:spPr bwMode="auto">
          <a:xfrm>
            <a:off x="1138581" y="3587735"/>
            <a:ext cx="3772583" cy="47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773" tIns="54385" rIns="108773" bIns="5438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>
                <a:solidFill>
                  <a:srgbClr val="000099"/>
                </a:solidFill>
                <a:latin typeface="Arial Black" pitchFamily="34" charset="0"/>
              </a:rPr>
              <a:t>РЕАЛЬНЫЙ МИР</a:t>
            </a:r>
          </a:p>
        </p:txBody>
      </p:sp>
      <p:sp>
        <p:nvSpPr>
          <p:cNvPr id="63506" name="Text Box 20"/>
          <p:cNvSpPr txBox="1">
            <a:spLocks noChangeArrowheads="1"/>
          </p:cNvSpPr>
          <p:nvPr/>
        </p:nvSpPr>
        <p:spPr bwMode="auto">
          <a:xfrm>
            <a:off x="6689168" y="3587735"/>
            <a:ext cx="4865785" cy="47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773" tIns="54385" rIns="108773" bIns="5438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>
                <a:solidFill>
                  <a:srgbClr val="000099"/>
                </a:solidFill>
                <a:latin typeface="Arial Black" pitchFamily="34" charset="0"/>
              </a:rPr>
              <a:t>МАТЕМАТИЧЕСКИЙ МИР</a:t>
            </a:r>
          </a:p>
        </p:txBody>
      </p:sp>
      <p:sp>
        <p:nvSpPr>
          <p:cNvPr id="63509" name="Содержимое 4"/>
          <p:cNvSpPr>
            <a:spLocks noGrp="1"/>
          </p:cNvSpPr>
          <p:nvPr>
            <p:ph sz="half" idx="1"/>
          </p:nvPr>
        </p:nvSpPr>
        <p:spPr>
          <a:xfrm>
            <a:off x="1355164" y="1175822"/>
            <a:ext cx="10201889" cy="218248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000" i="1" dirty="0" smtClean="0"/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92" y="161907"/>
            <a:ext cx="1762463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47471" y="161907"/>
            <a:ext cx="1753599" cy="540000"/>
          </a:xfrm>
          <a:prstGeom prst="rect">
            <a:avLst/>
          </a:prstGeom>
        </p:spPr>
      </p:pic>
      <p:sp>
        <p:nvSpPr>
          <p:cNvPr id="26" name="Загнутый угол 25"/>
          <p:cNvSpPr/>
          <p:nvPr/>
        </p:nvSpPr>
        <p:spPr>
          <a:xfrm>
            <a:off x="755849" y="1205931"/>
            <a:ext cx="10801200" cy="2304256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7" tIns="719664" rIns="91397" bIns="45699" rtlCol="0" anchor="ctr"/>
          <a:lstStyle/>
          <a:p>
            <a:pPr algn="just"/>
            <a:r>
              <a:rPr lang="ru-RU" sz="2000" b="1" i="1" dirty="0" smtClean="0">
                <a:solidFill>
                  <a:schemeClr val="tx1"/>
                </a:solidFill>
              </a:rPr>
              <a:t>	Математическая грамотность – это способность индивидуума формулировать, применять и интерпретировать математику в разнообразных контекстах. Она включает математические рассуждения, использование математических понятий, процедур, фактов и инструментов, чтобы описать, объяснить и предсказать явления. Она помогает людям понять роль математики в мире, высказывать хорошо обоснованные суждения и принимать решения, которые должны принимать конструктивные, активные и размышляющие граждане.</a:t>
            </a:r>
          </a:p>
          <a:p>
            <a:pPr algn="ctr"/>
            <a:endParaRPr lang="ru-RU" sz="20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825" y="269827"/>
            <a:ext cx="10692765" cy="77500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Естественнонаучная грамотность  </a:t>
            </a:r>
            <a:br>
              <a:rPr lang="ru-RU" dirty="0" smtClean="0"/>
            </a:br>
            <a:r>
              <a:rPr lang="ru-RU" dirty="0" smtClean="0"/>
              <a:t>(исследование </a:t>
            </a:r>
            <a:r>
              <a:rPr lang="en-US" dirty="0" smtClean="0"/>
              <a:t>PISA)</a:t>
            </a:r>
            <a:endParaRPr lang="ru-RU" dirty="0"/>
          </a:p>
        </p:txBody>
      </p:sp>
      <p:sp>
        <p:nvSpPr>
          <p:cNvPr id="5" name="Загнутый угол 4"/>
          <p:cNvSpPr/>
          <p:nvPr/>
        </p:nvSpPr>
        <p:spPr>
          <a:xfrm>
            <a:off x="899865" y="1709986"/>
            <a:ext cx="10297145" cy="3816424"/>
          </a:xfrm>
          <a:prstGeom prst="foldedCorner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7" tIns="719664" rIns="91397" bIns="45699" rtlCol="0" anchor="ctr"/>
          <a:lstStyle/>
          <a:p>
            <a:pPr lvl="0" algn="just"/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Arial" pitchFamily="34" charset="0"/>
              </a:rPr>
              <a:t>	Естественнонаучная грамотность – это способность человека занимать активную гражданскую позицию по вопросам, связанным с естественными науками, и его готовность интересоваться естественнонаучными идеями. Естественнонаучно грамотный человек стремится участвовать в аргументированном обсуждении проблем, относящихся к естественным наукам и технологиям, что требует от него следующих компетентностей: научно объяснять явления, оценивать и планировать научные исследования, научно интерпретировать данные и доказательства.</a:t>
            </a:r>
            <a:endParaRPr lang="ru-RU" sz="4000" b="1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92" y="161907"/>
            <a:ext cx="1762463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47471" y="161907"/>
            <a:ext cx="1753599" cy="540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841" y="574942"/>
            <a:ext cx="10692765" cy="775005"/>
          </a:xfrm>
        </p:spPr>
        <p:txBody>
          <a:bodyPr>
            <a:noAutofit/>
          </a:bodyPr>
          <a:lstStyle/>
          <a:p>
            <a:r>
              <a:rPr lang="ru-RU" sz="3600" dirty="0" smtClean="0"/>
              <a:t>Модель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ru-RU" sz="3600" dirty="0" smtClean="0"/>
              <a:t>естественнонаучной грамотности исследования </a:t>
            </a:r>
            <a:r>
              <a:rPr lang="en-US" sz="3600" dirty="0" smtClean="0"/>
              <a:t>PISA-2015</a:t>
            </a:r>
            <a:endParaRPr lang="ru-RU" sz="36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92" y="161907"/>
            <a:ext cx="1762463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47471" y="161907"/>
            <a:ext cx="1753599" cy="540000"/>
          </a:xfrm>
          <a:prstGeom prst="rect">
            <a:avLst/>
          </a:prstGeom>
        </p:spPr>
      </p:pic>
      <p:grpSp>
        <p:nvGrpSpPr>
          <p:cNvPr id="3" name="Группа 18"/>
          <p:cNvGrpSpPr/>
          <p:nvPr/>
        </p:nvGrpSpPr>
        <p:grpSpPr>
          <a:xfrm>
            <a:off x="2556053" y="2934123"/>
            <a:ext cx="1328209" cy="515939"/>
            <a:chOff x="0" y="0"/>
            <a:chExt cx="1328208" cy="515939"/>
          </a:xfrm>
        </p:grpSpPr>
        <p:sp>
          <p:nvSpPr>
            <p:cNvPr id="23" name="Bent Arrow 6"/>
            <p:cNvSpPr/>
            <p:nvPr/>
          </p:nvSpPr>
          <p:spPr>
            <a:xfrm rot="5400000">
              <a:off x="406134" y="-406134"/>
              <a:ext cx="515939" cy="1328208"/>
            </a:xfrm>
            <a:custGeom>
              <a:avLst/>
              <a:gdLst>
                <a:gd name="connsiteX0" fmla="*/ 0 w 721782"/>
                <a:gd name="connsiteY0" fmla="*/ 1299634 h 1299634"/>
                <a:gd name="connsiteX1" fmla="*/ 0 w 721782"/>
                <a:gd name="connsiteY1" fmla="*/ 705621 h 1299634"/>
                <a:gd name="connsiteX2" fmla="*/ 605972 w 721782"/>
                <a:gd name="connsiteY2" fmla="*/ 99649 h 1299634"/>
                <a:gd name="connsiteX3" fmla="*/ 605972 w 721782"/>
                <a:gd name="connsiteY3" fmla="*/ 99649 h 1299634"/>
                <a:gd name="connsiteX4" fmla="*/ 605972 w 721782"/>
                <a:gd name="connsiteY4" fmla="*/ 0 h 1299634"/>
                <a:gd name="connsiteX5" fmla="*/ 721782 w 721782"/>
                <a:gd name="connsiteY5" fmla="*/ 99649 h 1299634"/>
                <a:gd name="connsiteX6" fmla="*/ 605972 w 721782"/>
                <a:gd name="connsiteY6" fmla="*/ 199298 h 1299634"/>
                <a:gd name="connsiteX7" fmla="*/ 605972 w 721782"/>
                <a:gd name="connsiteY7" fmla="*/ 99649 h 1299634"/>
                <a:gd name="connsiteX8" fmla="*/ 605972 w 721782"/>
                <a:gd name="connsiteY8" fmla="*/ 99649 h 1299634"/>
                <a:gd name="connsiteX9" fmla="*/ 0 w 721782"/>
                <a:gd name="connsiteY9" fmla="*/ 705621 h 1299634"/>
                <a:gd name="connsiteX10" fmla="*/ 0 w 721782"/>
                <a:gd name="connsiteY10" fmla="*/ 1299634 h 1299634"/>
                <a:gd name="connsiteX0" fmla="*/ 0 w 721782"/>
                <a:gd name="connsiteY0" fmla="*/ 1199985 h 1199985"/>
                <a:gd name="connsiteX1" fmla="*/ 0 w 721782"/>
                <a:gd name="connsiteY1" fmla="*/ 605972 h 1199985"/>
                <a:gd name="connsiteX2" fmla="*/ 605972 w 721782"/>
                <a:gd name="connsiteY2" fmla="*/ 0 h 1199985"/>
                <a:gd name="connsiteX3" fmla="*/ 605972 w 721782"/>
                <a:gd name="connsiteY3" fmla="*/ 0 h 1199985"/>
                <a:gd name="connsiteX4" fmla="*/ 605972 w 721782"/>
                <a:gd name="connsiteY4" fmla="*/ 363 h 1199985"/>
                <a:gd name="connsiteX5" fmla="*/ 721782 w 721782"/>
                <a:gd name="connsiteY5" fmla="*/ 0 h 1199985"/>
                <a:gd name="connsiteX6" fmla="*/ 605972 w 721782"/>
                <a:gd name="connsiteY6" fmla="*/ 99649 h 1199985"/>
                <a:gd name="connsiteX7" fmla="*/ 605972 w 721782"/>
                <a:gd name="connsiteY7" fmla="*/ 0 h 1199985"/>
                <a:gd name="connsiteX8" fmla="*/ 605972 w 721782"/>
                <a:gd name="connsiteY8" fmla="*/ 0 h 1199985"/>
                <a:gd name="connsiteX9" fmla="*/ 0 w 721782"/>
                <a:gd name="connsiteY9" fmla="*/ 605972 h 1199985"/>
                <a:gd name="connsiteX10" fmla="*/ 0 w 721782"/>
                <a:gd name="connsiteY10" fmla="*/ 1199985 h 1199985"/>
                <a:gd name="connsiteX0" fmla="*/ 0 w 721782"/>
                <a:gd name="connsiteY0" fmla="*/ 1199985 h 1199985"/>
                <a:gd name="connsiteX1" fmla="*/ 0 w 721782"/>
                <a:gd name="connsiteY1" fmla="*/ 605972 h 1199985"/>
                <a:gd name="connsiteX2" fmla="*/ 605972 w 721782"/>
                <a:gd name="connsiteY2" fmla="*/ 0 h 1199985"/>
                <a:gd name="connsiteX3" fmla="*/ 605972 w 721782"/>
                <a:gd name="connsiteY3" fmla="*/ 0 h 1199985"/>
                <a:gd name="connsiteX4" fmla="*/ 605972 w 721782"/>
                <a:gd name="connsiteY4" fmla="*/ 363 h 1199985"/>
                <a:gd name="connsiteX5" fmla="*/ 721782 w 721782"/>
                <a:gd name="connsiteY5" fmla="*/ 0 h 1199985"/>
                <a:gd name="connsiteX6" fmla="*/ 608357 w 721782"/>
                <a:gd name="connsiteY6" fmla="*/ 2018 h 1199985"/>
                <a:gd name="connsiteX7" fmla="*/ 605972 w 721782"/>
                <a:gd name="connsiteY7" fmla="*/ 0 h 1199985"/>
                <a:gd name="connsiteX8" fmla="*/ 605972 w 721782"/>
                <a:gd name="connsiteY8" fmla="*/ 0 h 1199985"/>
                <a:gd name="connsiteX9" fmla="*/ 0 w 721782"/>
                <a:gd name="connsiteY9" fmla="*/ 605972 h 1199985"/>
                <a:gd name="connsiteX10" fmla="*/ 0 w 721782"/>
                <a:gd name="connsiteY10" fmla="*/ 1199985 h 1199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1782" h="1199985">
                  <a:moveTo>
                    <a:pt x="0" y="1199985"/>
                  </a:moveTo>
                  <a:lnTo>
                    <a:pt x="0" y="605972"/>
                  </a:lnTo>
                  <a:cubicBezTo>
                    <a:pt x="0" y="271303"/>
                    <a:pt x="271303" y="0"/>
                    <a:pt x="605972" y="0"/>
                  </a:cubicBezTo>
                  <a:lnTo>
                    <a:pt x="605972" y="0"/>
                  </a:lnTo>
                  <a:lnTo>
                    <a:pt x="605972" y="363"/>
                  </a:lnTo>
                  <a:lnTo>
                    <a:pt x="721782" y="0"/>
                  </a:lnTo>
                  <a:lnTo>
                    <a:pt x="608357" y="2018"/>
                  </a:lnTo>
                  <a:lnTo>
                    <a:pt x="605972" y="0"/>
                  </a:lnTo>
                  <a:lnTo>
                    <a:pt x="605972" y="0"/>
                  </a:lnTo>
                  <a:cubicBezTo>
                    <a:pt x="271303" y="0"/>
                    <a:pt x="0" y="271303"/>
                    <a:pt x="0" y="605972"/>
                  </a:cubicBezTo>
                  <a:lnTo>
                    <a:pt x="0" y="1199985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ysClr val="windowText" lastClr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GB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Группа 19"/>
          <p:cNvGrpSpPr/>
          <p:nvPr/>
        </p:nvGrpSpPr>
        <p:grpSpPr>
          <a:xfrm>
            <a:off x="5436374" y="3582194"/>
            <a:ext cx="4470135" cy="515939"/>
            <a:chOff x="0" y="0"/>
            <a:chExt cx="4470135" cy="515939"/>
          </a:xfrm>
        </p:grpSpPr>
        <p:sp>
          <p:nvSpPr>
            <p:cNvPr id="21" name="Bent Arrow 5"/>
            <p:cNvSpPr/>
            <p:nvPr/>
          </p:nvSpPr>
          <p:spPr>
            <a:xfrm rot="5400000">
              <a:off x="1996943" y="-1973130"/>
              <a:ext cx="500062" cy="4446323"/>
            </a:xfrm>
            <a:custGeom>
              <a:avLst/>
              <a:gdLst>
                <a:gd name="connsiteX0" fmla="*/ 0 w 721782"/>
                <a:gd name="connsiteY0" fmla="*/ 3668184 h 3668184"/>
                <a:gd name="connsiteX1" fmla="*/ 0 w 721782"/>
                <a:gd name="connsiteY1" fmla="*/ 705621 h 3668184"/>
                <a:gd name="connsiteX2" fmla="*/ 605972 w 721782"/>
                <a:gd name="connsiteY2" fmla="*/ 99649 h 3668184"/>
                <a:gd name="connsiteX3" fmla="*/ 605972 w 721782"/>
                <a:gd name="connsiteY3" fmla="*/ 99649 h 3668184"/>
                <a:gd name="connsiteX4" fmla="*/ 605972 w 721782"/>
                <a:gd name="connsiteY4" fmla="*/ 0 h 3668184"/>
                <a:gd name="connsiteX5" fmla="*/ 721782 w 721782"/>
                <a:gd name="connsiteY5" fmla="*/ 99649 h 3668184"/>
                <a:gd name="connsiteX6" fmla="*/ 605972 w 721782"/>
                <a:gd name="connsiteY6" fmla="*/ 199298 h 3668184"/>
                <a:gd name="connsiteX7" fmla="*/ 605972 w 721782"/>
                <a:gd name="connsiteY7" fmla="*/ 99649 h 3668184"/>
                <a:gd name="connsiteX8" fmla="*/ 605972 w 721782"/>
                <a:gd name="connsiteY8" fmla="*/ 99649 h 3668184"/>
                <a:gd name="connsiteX9" fmla="*/ 0 w 721782"/>
                <a:gd name="connsiteY9" fmla="*/ 705621 h 3668184"/>
                <a:gd name="connsiteX10" fmla="*/ 0 w 721782"/>
                <a:gd name="connsiteY10" fmla="*/ 3668184 h 3668184"/>
                <a:gd name="connsiteX0" fmla="*/ 0 w 721782"/>
                <a:gd name="connsiteY0" fmla="*/ 3668184 h 3668184"/>
                <a:gd name="connsiteX1" fmla="*/ 0 w 721782"/>
                <a:gd name="connsiteY1" fmla="*/ 705621 h 3668184"/>
                <a:gd name="connsiteX2" fmla="*/ 605972 w 721782"/>
                <a:gd name="connsiteY2" fmla="*/ 99649 h 3668184"/>
                <a:gd name="connsiteX3" fmla="*/ 605972 w 721782"/>
                <a:gd name="connsiteY3" fmla="*/ 99649 h 3668184"/>
                <a:gd name="connsiteX4" fmla="*/ 605972 w 721782"/>
                <a:gd name="connsiteY4" fmla="*/ 0 h 3668184"/>
                <a:gd name="connsiteX5" fmla="*/ 721782 w 721782"/>
                <a:gd name="connsiteY5" fmla="*/ 99649 h 3668184"/>
                <a:gd name="connsiteX6" fmla="*/ 603591 w 721782"/>
                <a:gd name="connsiteY6" fmla="*/ 101667 h 3668184"/>
                <a:gd name="connsiteX7" fmla="*/ 605972 w 721782"/>
                <a:gd name="connsiteY7" fmla="*/ 99649 h 3668184"/>
                <a:gd name="connsiteX8" fmla="*/ 605972 w 721782"/>
                <a:gd name="connsiteY8" fmla="*/ 99649 h 3668184"/>
                <a:gd name="connsiteX9" fmla="*/ 0 w 721782"/>
                <a:gd name="connsiteY9" fmla="*/ 705621 h 3668184"/>
                <a:gd name="connsiteX10" fmla="*/ 0 w 721782"/>
                <a:gd name="connsiteY10" fmla="*/ 3668184 h 3668184"/>
                <a:gd name="connsiteX0" fmla="*/ 0 w 721782"/>
                <a:gd name="connsiteY0" fmla="*/ 3570552 h 3570552"/>
                <a:gd name="connsiteX1" fmla="*/ 0 w 721782"/>
                <a:gd name="connsiteY1" fmla="*/ 607989 h 3570552"/>
                <a:gd name="connsiteX2" fmla="*/ 605972 w 721782"/>
                <a:gd name="connsiteY2" fmla="*/ 2017 h 3570552"/>
                <a:gd name="connsiteX3" fmla="*/ 605972 w 721782"/>
                <a:gd name="connsiteY3" fmla="*/ 2017 h 3570552"/>
                <a:gd name="connsiteX4" fmla="*/ 603591 w 721782"/>
                <a:gd name="connsiteY4" fmla="*/ 0 h 3570552"/>
                <a:gd name="connsiteX5" fmla="*/ 721782 w 721782"/>
                <a:gd name="connsiteY5" fmla="*/ 2017 h 3570552"/>
                <a:gd name="connsiteX6" fmla="*/ 603591 w 721782"/>
                <a:gd name="connsiteY6" fmla="*/ 4035 h 3570552"/>
                <a:gd name="connsiteX7" fmla="*/ 605972 w 721782"/>
                <a:gd name="connsiteY7" fmla="*/ 2017 h 3570552"/>
                <a:gd name="connsiteX8" fmla="*/ 605972 w 721782"/>
                <a:gd name="connsiteY8" fmla="*/ 2017 h 3570552"/>
                <a:gd name="connsiteX9" fmla="*/ 0 w 721782"/>
                <a:gd name="connsiteY9" fmla="*/ 607989 h 3570552"/>
                <a:gd name="connsiteX10" fmla="*/ 0 w 721782"/>
                <a:gd name="connsiteY10" fmla="*/ 3570552 h 357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1782" h="3570552">
                  <a:moveTo>
                    <a:pt x="0" y="3570552"/>
                  </a:moveTo>
                  <a:lnTo>
                    <a:pt x="0" y="607989"/>
                  </a:lnTo>
                  <a:cubicBezTo>
                    <a:pt x="0" y="273320"/>
                    <a:pt x="271303" y="2017"/>
                    <a:pt x="605972" y="2017"/>
                  </a:cubicBezTo>
                  <a:lnTo>
                    <a:pt x="605972" y="2017"/>
                  </a:lnTo>
                  <a:lnTo>
                    <a:pt x="603591" y="0"/>
                  </a:lnTo>
                  <a:lnTo>
                    <a:pt x="721782" y="2017"/>
                  </a:lnTo>
                  <a:lnTo>
                    <a:pt x="603591" y="4035"/>
                  </a:lnTo>
                  <a:lnTo>
                    <a:pt x="605972" y="2017"/>
                  </a:lnTo>
                  <a:lnTo>
                    <a:pt x="605972" y="2017"/>
                  </a:lnTo>
                  <a:cubicBezTo>
                    <a:pt x="271303" y="2017"/>
                    <a:pt x="0" y="273320"/>
                    <a:pt x="0" y="607989"/>
                  </a:cubicBezTo>
                  <a:lnTo>
                    <a:pt x="0" y="3570552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ysClr val="windowText" lastClr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2" name="Bent Arrow 6"/>
            <p:cNvSpPr/>
            <p:nvPr/>
          </p:nvSpPr>
          <p:spPr>
            <a:xfrm rot="5400000">
              <a:off x="406134" y="-406134"/>
              <a:ext cx="515939" cy="1328208"/>
            </a:xfrm>
            <a:custGeom>
              <a:avLst/>
              <a:gdLst>
                <a:gd name="connsiteX0" fmla="*/ 0 w 721782"/>
                <a:gd name="connsiteY0" fmla="*/ 1299634 h 1299634"/>
                <a:gd name="connsiteX1" fmla="*/ 0 w 721782"/>
                <a:gd name="connsiteY1" fmla="*/ 705621 h 1299634"/>
                <a:gd name="connsiteX2" fmla="*/ 605972 w 721782"/>
                <a:gd name="connsiteY2" fmla="*/ 99649 h 1299634"/>
                <a:gd name="connsiteX3" fmla="*/ 605972 w 721782"/>
                <a:gd name="connsiteY3" fmla="*/ 99649 h 1299634"/>
                <a:gd name="connsiteX4" fmla="*/ 605972 w 721782"/>
                <a:gd name="connsiteY4" fmla="*/ 0 h 1299634"/>
                <a:gd name="connsiteX5" fmla="*/ 721782 w 721782"/>
                <a:gd name="connsiteY5" fmla="*/ 99649 h 1299634"/>
                <a:gd name="connsiteX6" fmla="*/ 605972 w 721782"/>
                <a:gd name="connsiteY6" fmla="*/ 199298 h 1299634"/>
                <a:gd name="connsiteX7" fmla="*/ 605972 w 721782"/>
                <a:gd name="connsiteY7" fmla="*/ 99649 h 1299634"/>
                <a:gd name="connsiteX8" fmla="*/ 605972 w 721782"/>
                <a:gd name="connsiteY8" fmla="*/ 99649 h 1299634"/>
                <a:gd name="connsiteX9" fmla="*/ 0 w 721782"/>
                <a:gd name="connsiteY9" fmla="*/ 705621 h 1299634"/>
                <a:gd name="connsiteX10" fmla="*/ 0 w 721782"/>
                <a:gd name="connsiteY10" fmla="*/ 1299634 h 1299634"/>
                <a:gd name="connsiteX0" fmla="*/ 0 w 721782"/>
                <a:gd name="connsiteY0" fmla="*/ 1199985 h 1199985"/>
                <a:gd name="connsiteX1" fmla="*/ 0 w 721782"/>
                <a:gd name="connsiteY1" fmla="*/ 605972 h 1199985"/>
                <a:gd name="connsiteX2" fmla="*/ 605972 w 721782"/>
                <a:gd name="connsiteY2" fmla="*/ 0 h 1199985"/>
                <a:gd name="connsiteX3" fmla="*/ 605972 w 721782"/>
                <a:gd name="connsiteY3" fmla="*/ 0 h 1199985"/>
                <a:gd name="connsiteX4" fmla="*/ 605972 w 721782"/>
                <a:gd name="connsiteY4" fmla="*/ 363 h 1199985"/>
                <a:gd name="connsiteX5" fmla="*/ 721782 w 721782"/>
                <a:gd name="connsiteY5" fmla="*/ 0 h 1199985"/>
                <a:gd name="connsiteX6" fmla="*/ 605972 w 721782"/>
                <a:gd name="connsiteY6" fmla="*/ 99649 h 1199985"/>
                <a:gd name="connsiteX7" fmla="*/ 605972 w 721782"/>
                <a:gd name="connsiteY7" fmla="*/ 0 h 1199985"/>
                <a:gd name="connsiteX8" fmla="*/ 605972 w 721782"/>
                <a:gd name="connsiteY8" fmla="*/ 0 h 1199985"/>
                <a:gd name="connsiteX9" fmla="*/ 0 w 721782"/>
                <a:gd name="connsiteY9" fmla="*/ 605972 h 1199985"/>
                <a:gd name="connsiteX10" fmla="*/ 0 w 721782"/>
                <a:gd name="connsiteY10" fmla="*/ 1199985 h 1199985"/>
                <a:gd name="connsiteX0" fmla="*/ 0 w 721782"/>
                <a:gd name="connsiteY0" fmla="*/ 1199985 h 1199985"/>
                <a:gd name="connsiteX1" fmla="*/ 0 w 721782"/>
                <a:gd name="connsiteY1" fmla="*/ 605972 h 1199985"/>
                <a:gd name="connsiteX2" fmla="*/ 605972 w 721782"/>
                <a:gd name="connsiteY2" fmla="*/ 0 h 1199985"/>
                <a:gd name="connsiteX3" fmla="*/ 605972 w 721782"/>
                <a:gd name="connsiteY3" fmla="*/ 0 h 1199985"/>
                <a:gd name="connsiteX4" fmla="*/ 605972 w 721782"/>
                <a:gd name="connsiteY4" fmla="*/ 363 h 1199985"/>
                <a:gd name="connsiteX5" fmla="*/ 721782 w 721782"/>
                <a:gd name="connsiteY5" fmla="*/ 0 h 1199985"/>
                <a:gd name="connsiteX6" fmla="*/ 608357 w 721782"/>
                <a:gd name="connsiteY6" fmla="*/ 2018 h 1199985"/>
                <a:gd name="connsiteX7" fmla="*/ 605972 w 721782"/>
                <a:gd name="connsiteY7" fmla="*/ 0 h 1199985"/>
                <a:gd name="connsiteX8" fmla="*/ 605972 w 721782"/>
                <a:gd name="connsiteY8" fmla="*/ 0 h 1199985"/>
                <a:gd name="connsiteX9" fmla="*/ 0 w 721782"/>
                <a:gd name="connsiteY9" fmla="*/ 605972 h 1199985"/>
                <a:gd name="connsiteX10" fmla="*/ 0 w 721782"/>
                <a:gd name="connsiteY10" fmla="*/ 1199985 h 1199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1782" h="1199985">
                  <a:moveTo>
                    <a:pt x="0" y="1199985"/>
                  </a:moveTo>
                  <a:lnTo>
                    <a:pt x="0" y="605972"/>
                  </a:lnTo>
                  <a:cubicBezTo>
                    <a:pt x="0" y="271303"/>
                    <a:pt x="271303" y="0"/>
                    <a:pt x="605972" y="0"/>
                  </a:cubicBezTo>
                  <a:lnTo>
                    <a:pt x="605972" y="0"/>
                  </a:lnTo>
                  <a:lnTo>
                    <a:pt x="605972" y="363"/>
                  </a:lnTo>
                  <a:lnTo>
                    <a:pt x="721782" y="0"/>
                  </a:lnTo>
                  <a:lnTo>
                    <a:pt x="608357" y="2018"/>
                  </a:lnTo>
                  <a:lnTo>
                    <a:pt x="605972" y="0"/>
                  </a:lnTo>
                  <a:lnTo>
                    <a:pt x="605972" y="0"/>
                  </a:lnTo>
                  <a:cubicBezTo>
                    <a:pt x="271303" y="0"/>
                    <a:pt x="0" y="271303"/>
                    <a:pt x="0" y="605972"/>
                  </a:cubicBezTo>
                  <a:lnTo>
                    <a:pt x="0" y="1199985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ysClr val="windowText" lastClr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GB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Group 1"/>
          <p:cNvGrpSpPr>
            <a:grpSpLocks/>
          </p:cNvGrpSpPr>
          <p:nvPr/>
        </p:nvGrpSpPr>
        <p:grpSpPr bwMode="auto">
          <a:xfrm>
            <a:off x="467818" y="1998018"/>
            <a:ext cx="10945216" cy="4536504"/>
            <a:chOff x="1215" y="1635"/>
            <a:chExt cx="9855" cy="4140"/>
          </a:xfrm>
        </p:grpSpPr>
        <p:sp>
          <p:nvSpPr>
            <p:cNvPr id="27661" name="AutoShape 13"/>
            <p:cNvSpPr>
              <a:spLocks noChangeArrowheads="1"/>
            </p:cNvSpPr>
            <p:nvPr/>
          </p:nvSpPr>
          <p:spPr bwMode="auto">
            <a:xfrm>
              <a:off x="1215" y="1635"/>
              <a:ext cx="9855" cy="4140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43137"/>
              </a:srgbClr>
            </a:solidFill>
            <a:ln w="9525">
              <a:solidFill>
                <a:srgbClr val="76923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8" name="Group 2"/>
            <p:cNvGrpSpPr>
              <a:grpSpLocks/>
            </p:cNvGrpSpPr>
            <p:nvPr/>
          </p:nvGrpSpPr>
          <p:grpSpPr bwMode="auto">
            <a:xfrm>
              <a:off x="1302" y="1701"/>
              <a:ext cx="9573" cy="3940"/>
              <a:chOff x="1302" y="792"/>
              <a:chExt cx="9573" cy="3940"/>
            </a:xfrm>
          </p:grpSpPr>
          <p:sp>
            <p:nvSpPr>
              <p:cNvPr id="27651" name="AutoShape 3"/>
              <p:cNvSpPr>
                <a:spLocks noChangeArrowheads="1"/>
              </p:cNvSpPr>
              <p:nvPr/>
            </p:nvSpPr>
            <p:spPr bwMode="auto">
              <a:xfrm>
                <a:off x="1302" y="1267"/>
                <a:ext cx="1853" cy="2052"/>
              </a:xfrm>
              <a:prstGeom prst="roundRect">
                <a:avLst>
                  <a:gd name="adj" fmla="val 16667"/>
                </a:avLst>
              </a:prstGeom>
              <a:solidFill>
                <a:srgbClr val="C2D69B"/>
              </a:solidFill>
              <a:ln w="9525">
                <a:solidFill>
                  <a:srgbClr val="C2D69B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13973" fontAlgn="base">
                  <a:spcBef>
                    <a:spcPct val="0"/>
                  </a:spcBef>
                  <a:spcAft>
                    <a:spcPts val="1000"/>
                  </a:spcAft>
                </a:pPr>
                <a:r>
                  <a:rPr lang="en-US" sz="2400" b="1" dirty="0" err="1" smtClean="0">
                    <a:latin typeface="Calibri" pitchFamily="34" charset="0"/>
                    <a:cs typeface="Arial" pitchFamily="34" charset="0"/>
                  </a:rPr>
                  <a:t>Контексты</a:t>
                </a:r>
                <a:endParaRPr lang="ru-RU" sz="2400" dirty="0" smtClean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652" name="AutoShape 4"/>
              <p:cNvSpPr>
                <a:spLocks noChangeArrowheads="1"/>
              </p:cNvSpPr>
              <p:nvPr/>
            </p:nvSpPr>
            <p:spPr bwMode="auto">
              <a:xfrm>
                <a:off x="1379" y="1798"/>
                <a:ext cx="1731" cy="1421"/>
              </a:xfrm>
              <a:prstGeom prst="roundRect">
                <a:avLst>
                  <a:gd name="adj" fmla="val 16667"/>
                </a:avLst>
              </a:prstGeom>
              <a:solidFill>
                <a:srgbClr val="EAF1DD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13973" fontAlgn="base">
                  <a:lnSpc>
                    <a:spcPct val="56000"/>
                  </a:lnSpc>
                  <a:spcBef>
                    <a:spcPct val="0"/>
                  </a:spcBef>
                  <a:spcAft>
                    <a:spcPts val="1000"/>
                  </a:spcAft>
                </a:pPr>
                <a:r>
                  <a:rPr lang="ru-RU" sz="1600" dirty="0" smtClean="0">
                    <a:latin typeface="Calibri" pitchFamily="34" charset="0"/>
                    <a:cs typeface="Arial" pitchFamily="34" charset="0"/>
                  </a:rPr>
                  <a:t>Личные, местные/национальные и глобальные проблемы, как современные, так и исторические, которые требуют понимания вопросов науки и технологий.</a:t>
                </a:r>
                <a:endParaRPr lang="ru-RU" sz="1600" dirty="0" smtClean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653" name="AutoShape 5"/>
              <p:cNvSpPr>
                <a:spLocks noChangeArrowheads="1"/>
              </p:cNvSpPr>
              <p:nvPr/>
            </p:nvSpPr>
            <p:spPr bwMode="auto">
              <a:xfrm>
                <a:off x="3298" y="1738"/>
                <a:ext cx="2426" cy="1971"/>
              </a:xfrm>
              <a:prstGeom prst="roundRect">
                <a:avLst>
                  <a:gd name="adj" fmla="val 16667"/>
                </a:avLst>
              </a:prstGeom>
              <a:solidFill>
                <a:srgbClr val="9BBB59"/>
              </a:solidFill>
              <a:ln w="9525">
                <a:solidFill>
                  <a:srgbClr val="9BBB5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13973" fontAlgn="base">
                  <a:spcBef>
                    <a:spcPct val="0"/>
                  </a:spcBef>
                  <a:spcAft>
                    <a:spcPts val="1000"/>
                  </a:spcAft>
                </a:pPr>
                <a:r>
                  <a:rPr lang="en-US" sz="2400" b="1" dirty="0" err="1" smtClean="0">
                    <a:solidFill>
                      <a:srgbClr val="FFFFFF"/>
                    </a:solidFill>
                    <a:latin typeface="Calibri" pitchFamily="34" charset="0"/>
                    <a:cs typeface="Arial" pitchFamily="34" charset="0"/>
                  </a:rPr>
                  <a:t>Ко</a:t>
                </a:r>
                <a:r>
                  <a:rPr lang="ru-RU" sz="2400" b="1" dirty="0" err="1" smtClean="0">
                    <a:solidFill>
                      <a:srgbClr val="FFFFFF"/>
                    </a:solidFill>
                    <a:latin typeface="Calibri" pitchFamily="34" charset="0"/>
                    <a:cs typeface="Arial" pitchFamily="34" charset="0"/>
                  </a:rPr>
                  <a:t>мпетенции</a:t>
                </a:r>
                <a:endParaRPr lang="ru-RU" sz="2400" dirty="0" smtClean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654" name="AutoShape 6"/>
              <p:cNvSpPr>
                <a:spLocks noChangeArrowheads="1"/>
              </p:cNvSpPr>
              <p:nvPr/>
            </p:nvSpPr>
            <p:spPr bwMode="auto">
              <a:xfrm>
                <a:off x="3391" y="2285"/>
                <a:ext cx="2277" cy="1332"/>
              </a:xfrm>
              <a:prstGeom prst="roundRect">
                <a:avLst>
                  <a:gd name="adj" fmla="val 16667"/>
                </a:avLst>
              </a:prstGeom>
              <a:solidFill>
                <a:srgbClr val="4E6128"/>
              </a:solidFill>
              <a:ln w="9525">
                <a:solidFill>
                  <a:srgbClr val="4E6128"/>
                </a:solidFill>
                <a:round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13973" fontAlgn="base">
                  <a:lnSpc>
                    <a:spcPct val="56000"/>
                  </a:lnSpc>
                  <a:spcBef>
                    <a:spcPct val="0"/>
                  </a:spcBef>
                  <a:spcAft>
                    <a:spcPts val="1000"/>
                  </a:spcAft>
                </a:pPr>
                <a:r>
                  <a:rPr lang="ru-RU" sz="1600" dirty="0" smtClean="0">
                    <a:solidFill>
                      <a:srgbClr val="FFFFFF"/>
                    </a:solidFill>
                    <a:latin typeface="Calibri" pitchFamily="34" charset="0"/>
                    <a:cs typeface="Arial" pitchFamily="34" charset="0"/>
                  </a:rPr>
                  <a:t>Способность научно объяснять явления, применять методы естественнонаучного исследования, интерпретировать данные и использовать научные доказательства для получения выводов.</a:t>
                </a:r>
                <a:endParaRPr lang="ru-RU" sz="1600" dirty="0" smtClean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655" name="AutoShape 7"/>
              <p:cNvSpPr>
                <a:spLocks noChangeArrowheads="1"/>
              </p:cNvSpPr>
              <p:nvPr/>
            </p:nvSpPr>
            <p:spPr bwMode="auto">
              <a:xfrm>
                <a:off x="5814" y="2467"/>
                <a:ext cx="2409" cy="2265"/>
              </a:xfrm>
              <a:prstGeom prst="roundRect">
                <a:avLst>
                  <a:gd name="adj" fmla="val 16667"/>
                </a:avLst>
              </a:prstGeom>
              <a:solidFill>
                <a:srgbClr val="C2D69B"/>
              </a:solidFill>
              <a:ln w="9525">
                <a:solidFill>
                  <a:srgbClr val="C2D69B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13973" fontAlgn="base">
                  <a:spcBef>
                    <a:spcPct val="0"/>
                  </a:spcBef>
                  <a:spcAft>
                    <a:spcPts val="1000"/>
                  </a:spcAft>
                </a:pPr>
                <a:r>
                  <a:rPr lang="ru-RU" sz="2400" b="1" dirty="0" smtClean="0">
                    <a:latin typeface="Calibri" pitchFamily="34" charset="0"/>
                    <a:cs typeface="Arial" pitchFamily="34" charset="0"/>
                  </a:rPr>
                  <a:t>Отношение</a:t>
                </a:r>
                <a:endParaRPr lang="ru-RU" sz="2400" dirty="0" smtClean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656" name="AutoShape 8"/>
              <p:cNvSpPr>
                <a:spLocks noChangeArrowheads="1"/>
              </p:cNvSpPr>
              <p:nvPr/>
            </p:nvSpPr>
            <p:spPr bwMode="auto">
              <a:xfrm>
                <a:off x="5871" y="2958"/>
                <a:ext cx="2225" cy="1628"/>
              </a:xfrm>
              <a:prstGeom prst="roundRect">
                <a:avLst>
                  <a:gd name="adj" fmla="val 16667"/>
                </a:avLst>
              </a:prstGeom>
              <a:solidFill>
                <a:srgbClr val="EAF1DD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13973" fontAlgn="base">
                  <a:lnSpc>
                    <a:spcPct val="56000"/>
                  </a:lnSpc>
                  <a:spcBef>
                    <a:spcPct val="0"/>
                  </a:spcBef>
                  <a:spcAft>
                    <a:spcPts val="1000"/>
                  </a:spcAft>
                </a:pPr>
                <a:r>
                  <a:rPr lang="ru-RU" sz="1600" dirty="0" smtClean="0">
                    <a:latin typeface="Calibri" pitchFamily="34" charset="0"/>
                    <a:cs typeface="Arial" pitchFamily="34" charset="0"/>
                  </a:rPr>
                  <a:t>Отношение к науке, которое характеризуется интересом к науке и технологиям, пони-манием ценности </a:t>
                </a:r>
                <a:r>
                  <a:rPr lang="ru-RU" sz="1600" dirty="0" err="1" smtClean="0">
                    <a:latin typeface="Calibri" pitchFamily="34" charset="0"/>
                    <a:cs typeface="Arial" pitchFamily="34" charset="0"/>
                  </a:rPr>
                  <a:t>науч-ного</a:t>
                </a:r>
                <a:r>
                  <a:rPr lang="ru-RU" sz="1600" dirty="0" smtClean="0">
                    <a:latin typeface="Calibri" pitchFamily="34" charset="0"/>
                    <a:cs typeface="Arial" pitchFamily="34" charset="0"/>
                  </a:rPr>
                  <a:t> изучения вопросов</a:t>
                </a:r>
                <a:r>
                  <a:rPr lang="ru-RU" sz="1600" dirty="0" smtClean="0">
                    <a:latin typeface="Times New Roman" pitchFamily="18" charset="0"/>
                    <a:cs typeface="Arial" pitchFamily="34" charset="0"/>
                  </a:rPr>
                  <a:t>,</a:t>
                </a:r>
                <a:r>
                  <a:rPr lang="ru-RU" sz="1600" dirty="0" smtClean="0">
                    <a:latin typeface="Calibri" pitchFamily="34" charset="0"/>
                    <a:cs typeface="Arial" pitchFamily="34" charset="0"/>
                  </a:rPr>
                  <a:t> там, где это необходимо, и осведомленностью о проблемах окружающей среды, а также осознанием важности их решения.</a:t>
                </a:r>
                <a:endParaRPr lang="ru-RU" sz="1600" dirty="0" smtClean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657" name="AutoShape 9"/>
              <p:cNvSpPr>
                <a:spLocks noChangeArrowheads="1"/>
              </p:cNvSpPr>
              <p:nvPr/>
            </p:nvSpPr>
            <p:spPr bwMode="auto">
              <a:xfrm>
                <a:off x="8291" y="2456"/>
                <a:ext cx="2584" cy="2276"/>
              </a:xfrm>
              <a:prstGeom prst="roundRect">
                <a:avLst>
                  <a:gd name="adj" fmla="val 16667"/>
                </a:avLst>
              </a:prstGeom>
              <a:solidFill>
                <a:srgbClr val="C2D69B"/>
              </a:solidFill>
              <a:ln w="9525">
                <a:solidFill>
                  <a:srgbClr val="C2D69B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13973" fontAlgn="base">
                  <a:spcBef>
                    <a:spcPct val="0"/>
                  </a:spcBef>
                  <a:spcAft>
                    <a:spcPts val="1000"/>
                  </a:spcAft>
                </a:pPr>
                <a:r>
                  <a:rPr lang="ru-RU" sz="2400" b="1" dirty="0" smtClean="0">
                    <a:latin typeface="Calibri" pitchFamily="34" charset="0"/>
                    <a:cs typeface="Arial" pitchFamily="34" charset="0"/>
                  </a:rPr>
                  <a:t>Знания</a:t>
                </a:r>
                <a:endParaRPr lang="ru-RU" sz="2400" dirty="0" smtClean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658" name="AutoShape 10"/>
              <p:cNvSpPr>
                <a:spLocks noChangeArrowheads="1"/>
              </p:cNvSpPr>
              <p:nvPr/>
            </p:nvSpPr>
            <p:spPr bwMode="auto">
              <a:xfrm>
                <a:off x="8351" y="2947"/>
                <a:ext cx="2456" cy="1707"/>
              </a:xfrm>
              <a:prstGeom prst="roundRect">
                <a:avLst>
                  <a:gd name="adj" fmla="val 16667"/>
                </a:avLst>
              </a:prstGeom>
              <a:solidFill>
                <a:srgbClr val="EAF1DD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13973" fontAlgn="base">
                  <a:lnSpc>
                    <a:spcPct val="56000"/>
                  </a:lnSpc>
                  <a:spcBef>
                    <a:spcPct val="0"/>
                  </a:spcBef>
                  <a:spcAft>
                    <a:spcPts val="1000"/>
                  </a:spcAft>
                </a:pPr>
                <a:r>
                  <a:rPr lang="ru-RU" sz="1600" dirty="0" smtClean="0">
                    <a:latin typeface="Calibri" pitchFamily="34" charset="0"/>
                    <a:cs typeface="Arial" pitchFamily="34" charset="0"/>
                  </a:rPr>
                  <a:t>Понимание основных фак-</a:t>
                </a:r>
                <a:r>
                  <a:rPr lang="ru-RU" sz="1600" dirty="0" err="1" smtClean="0">
                    <a:latin typeface="Calibri" pitchFamily="34" charset="0"/>
                    <a:cs typeface="Arial" pitchFamily="34" charset="0"/>
                  </a:rPr>
                  <a:t>тов</a:t>
                </a:r>
                <a:r>
                  <a:rPr lang="ru-RU" sz="1600" dirty="0" smtClean="0">
                    <a:latin typeface="Calibri" pitchFamily="34" charset="0"/>
                    <a:cs typeface="Arial" pitchFamily="34" charset="0"/>
                  </a:rPr>
                  <a:t>, идей и теорий, </a:t>
                </a:r>
                <a:r>
                  <a:rPr lang="ru-RU" sz="1600" dirty="0" err="1" smtClean="0">
                    <a:latin typeface="Calibri" pitchFamily="34" charset="0"/>
                    <a:cs typeface="Arial" pitchFamily="34" charset="0"/>
                  </a:rPr>
                  <a:t>обра-зующих</a:t>
                </a:r>
                <a:r>
                  <a:rPr lang="ru-RU" sz="1600" dirty="0" smtClean="0">
                    <a:latin typeface="Calibri" pitchFamily="34" charset="0"/>
                    <a:cs typeface="Arial" pitchFamily="34" charset="0"/>
                  </a:rPr>
                  <a:t> фундамент научного знания. Такое знание </a:t>
                </a:r>
                <a:r>
                  <a:rPr lang="ru-RU" sz="1600" dirty="0" err="1" smtClean="0">
                    <a:latin typeface="Calibri" pitchFamily="34" charset="0"/>
                    <a:cs typeface="Arial" pitchFamily="34" charset="0"/>
                  </a:rPr>
                  <a:t>вклю</a:t>
                </a:r>
                <a:r>
                  <a:rPr lang="ru-RU" sz="1600" dirty="0" smtClean="0">
                    <a:latin typeface="Calibri" pitchFamily="34" charset="0"/>
                    <a:cs typeface="Arial" pitchFamily="34" charset="0"/>
                  </a:rPr>
                  <a:t>-чает в себя знание о </a:t>
                </a:r>
                <a:r>
                  <a:rPr lang="ru-RU" sz="1600" dirty="0" err="1" smtClean="0">
                    <a:latin typeface="Calibri" pitchFamily="34" charset="0"/>
                    <a:cs typeface="Arial" pitchFamily="34" charset="0"/>
                  </a:rPr>
                  <a:t>приро</a:t>
                </a:r>
                <a:r>
                  <a:rPr lang="ru-RU" sz="1600" dirty="0" smtClean="0">
                    <a:latin typeface="Calibri" pitchFamily="34" charset="0"/>
                    <a:cs typeface="Arial" pitchFamily="34" charset="0"/>
                  </a:rPr>
                  <a:t>-де и технологиях (знание содержания), знание о методах получения научных знаний (знание процедур), понимание обоснованности этих процедур и их использования (методологическое знание).</a:t>
                </a:r>
                <a:endParaRPr lang="ru-RU" sz="1600" dirty="0" smtClean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659" name="Text Box 11"/>
              <p:cNvSpPr txBox="1">
                <a:spLocks noChangeArrowheads="1"/>
              </p:cNvSpPr>
              <p:nvPr/>
            </p:nvSpPr>
            <p:spPr bwMode="auto">
              <a:xfrm>
                <a:off x="3030" y="792"/>
                <a:ext cx="3129" cy="7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13973" fontAlgn="base">
                  <a:spcBef>
                    <a:spcPct val="0"/>
                  </a:spcBef>
                  <a:spcAft>
                    <a:spcPts val="1000"/>
                  </a:spcAft>
                </a:pPr>
                <a:r>
                  <a:rPr lang="ru-RU" sz="1600" b="1" dirty="0" smtClean="0">
                    <a:latin typeface="Calibri" pitchFamily="34" charset="0"/>
                    <a:cs typeface="Arial" pitchFamily="34" charset="0"/>
                  </a:rPr>
                  <a:t>От учащихся требуется продемонстрировать компетенции в определенном контексте</a:t>
                </a:r>
                <a:endParaRPr lang="ru-RU" sz="1600" dirty="0" smtClean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660" name="Text Box 12"/>
              <p:cNvSpPr txBox="1">
                <a:spLocks noChangeArrowheads="1"/>
              </p:cNvSpPr>
              <p:nvPr/>
            </p:nvSpPr>
            <p:spPr bwMode="auto">
              <a:xfrm>
                <a:off x="6207" y="1383"/>
                <a:ext cx="2739" cy="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13973" fontAlgn="base">
                  <a:spcBef>
                    <a:spcPct val="0"/>
                  </a:spcBef>
                  <a:spcAft>
                    <a:spcPts val="1000"/>
                  </a:spcAft>
                </a:pPr>
                <a:r>
                  <a:rPr lang="ru-RU" sz="1600" b="1" dirty="0" smtClean="0">
                    <a:latin typeface="Calibri" pitchFamily="34" charset="0"/>
                    <a:cs typeface="Arial" pitchFamily="34" charset="0"/>
                  </a:rPr>
                  <a:t>Знания и отношение определяют результаты учащихся</a:t>
                </a:r>
                <a:endParaRPr lang="ru-RU" sz="1600" dirty="0" smtClean="0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ChangeArrowheads="1"/>
          </p:cNvSpPr>
          <p:nvPr/>
        </p:nvSpPr>
        <p:spPr bwMode="auto">
          <a:xfrm>
            <a:off x="971873" y="269827"/>
            <a:ext cx="911490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810" tIns="54405" rIns="108810" bIns="54405"/>
          <a:lstStyle/>
          <a:p>
            <a:pPr marL="408038" indent="-408038" algn="ctr">
              <a:lnSpc>
                <a:spcPct val="90000"/>
              </a:lnSpc>
              <a:spcBef>
                <a:spcPct val="20000"/>
              </a:spcBef>
            </a:pPr>
            <a:r>
              <a:rPr lang="ru-RU" sz="3900" dirty="0" smtClean="0">
                <a:solidFill>
                  <a:srgbClr val="FF0000"/>
                </a:solidFill>
              </a:rPr>
              <a:t>Вопросы для обсуждения</a:t>
            </a:r>
            <a:endParaRPr lang="ru-RU" sz="3900" dirty="0">
              <a:solidFill>
                <a:srgbClr val="FF0000"/>
              </a:solidFill>
            </a:endParaRPr>
          </a:p>
        </p:txBody>
      </p:sp>
      <p:sp>
        <p:nvSpPr>
          <p:cNvPr id="5123" name="Text Box 6"/>
          <p:cNvSpPr txBox="1">
            <a:spLocks noChangeArrowheads="1"/>
          </p:cNvSpPr>
          <p:nvPr/>
        </p:nvSpPr>
        <p:spPr bwMode="auto">
          <a:xfrm>
            <a:off x="395809" y="1349946"/>
            <a:ext cx="11233248" cy="4972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8810" tIns="54405" rIns="108810" bIns="54405">
            <a:spAutoFit/>
          </a:bodyPr>
          <a:lstStyle/>
          <a:p>
            <a:pPr marL="457200" indent="-457200">
              <a:buFontTx/>
              <a:buAutoNum type="arabicPeriod"/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Международный контекст развития национальных систем образования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 Новые вызовы</a:t>
            </a:r>
          </a:p>
          <a:p>
            <a:pPr marL="457200" indent="-457200">
              <a:buFontTx/>
              <a:buAutoNum type="arabicPeriod"/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Международные сравнительные исследования качества образования (</a:t>
            </a:r>
            <a:r>
              <a:rPr lang="en-US" sz="2800" dirty="0" smtClean="0">
                <a:solidFill>
                  <a:srgbClr val="002060"/>
                </a:solidFill>
              </a:rPr>
              <a:t>OECD PISA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и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IEA TIMSS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-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PIRLS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) – операторы распространения новых идей в образовании. Оценка качества системы образования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pPr marL="457200" indent="-457200">
              <a:buFontTx/>
              <a:buAutoNum type="arabicPeriod"/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Основные подходы к оценке функциональной грамотности</a:t>
            </a:r>
            <a:endParaRPr lang="en-US" sz="2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Tx/>
              <a:buAutoNum type="arabicPeriod"/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Особенности проведения исследования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PISA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-2018 в России</a:t>
            </a:r>
            <a:endParaRPr lang="ru-RU" sz="3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  <a:defRPr/>
            </a:pPr>
            <a:endParaRPr lang="ru-RU" sz="3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  <a:defRPr/>
            </a:pP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544051" indent="-544051">
              <a:defRPr/>
            </a:pP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48445D5-3483-457F-B165-2B0E40511FF5}" type="slidenum">
              <a:rPr lang="ru-RU" smtClean="0"/>
              <a:pPr/>
              <a:t>2</a:t>
            </a:fld>
            <a:endParaRPr lang="ru-RU" smtClean="0"/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8057" y="5958458"/>
            <a:ext cx="6447836" cy="1099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67816" y="5238378"/>
            <a:ext cx="11413032" cy="479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8810" tIns="54405" rIns="108810" bIns="54405">
            <a:spAutoFit/>
          </a:bodyPr>
          <a:lstStyle/>
          <a:p>
            <a:pPr marL="102009" indent="-102009">
              <a:defRPr/>
            </a:pPr>
            <a:r>
              <a:rPr lang="ru-RU" sz="2400" i="1" dirty="0"/>
              <a:t>«Мы должны научиться измерять то, что важно, а не то, что легко измерить»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907977" y="197818"/>
            <a:ext cx="8700247" cy="96354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600" b="1" dirty="0"/>
              <a:t>Читательская грамотность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(исследование </a:t>
            </a:r>
            <a:r>
              <a:rPr lang="en-US" sz="3600" b="1" dirty="0" smtClean="0"/>
              <a:t>PISA)</a:t>
            </a:r>
            <a:endParaRPr lang="ru-RU" sz="3600" b="1" dirty="0"/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-5903297" y="3078046"/>
            <a:ext cx="219836" cy="756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8823" tIns="54411" rIns="108823" bIns="54411" anchor="ctr"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pic>
        <p:nvPicPr>
          <p:cNvPr id="66565" name="Picture 7" descr="книга1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51793" y="1061914"/>
            <a:ext cx="2232248" cy="1104694"/>
          </a:xfrm>
          <a:ln>
            <a:noFill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87" y="161906"/>
            <a:ext cx="1762463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PISA_WebBanner6-0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9947467" y="161906"/>
            <a:ext cx="1753598" cy="540000"/>
          </a:xfrm>
          <a:prstGeom prst="rect">
            <a:avLst/>
          </a:prstGeom>
        </p:spPr>
      </p:pic>
      <p:sp>
        <p:nvSpPr>
          <p:cNvPr id="9" name="Загнутый угол 8"/>
          <p:cNvSpPr/>
          <p:nvPr/>
        </p:nvSpPr>
        <p:spPr>
          <a:xfrm>
            <a:off x="1619945" y="2286050"/>
            <a:ext cx="9001000" cy="3024336"/>
          </a:xfrm>
          <a:prstGeom prst="foldedCorne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720000" rIns="144000" rtlCol="0" anchor="ctr"/>
          <a:lstStyle/>
          <a:p>
            <a:pPr algn="just"/>
            <a:r>
              <a:rPr lang="ru-RU" sz="2800" b="1" i="1" dirty="0" smtClean="0">
                <a:solidFill>
                  <a:schemeClr val="tx1"/>
                </a:solidFill>
              </a:rPr>
              <a:t>	Читательская грамотность  –  способность человека понимать и использовать письменные тексты, размышлять о них и заниматься чтением для того, чтобы достигать своих целей, расширять свои знания и возможности, участвовать в социальной жизни.</a:t>
            </a:r>
            <a:endParaRPr lang="ru-RU" sz="2800" b="1" dirty="0" smtClean="0">
              <a:solidFill>
                <a:schemeClr val="tx1"/>
              </a:solidFill>
            </a:endParaRPr>
          </a:p>
          <a:p>
            <a:pPr algn="ctr"/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Line 3"/>
          <p:cNvSpPr>
            <a:spLocks noChangeShapeType="1"/>
          </p:cNvSpPr>
          <p:nvPr/>
        </p:nvSpPr>
        <p:spPr bwMode="auto">
          <a:xfrm>
            <a:off x="2198783" y="1174164"/>
            <a:ext cx="748328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endParaRPr lang="ru-RU"/>
          </a:p>
        </p:txBody>
      </p:sp>
      <p:sp>
        <p:nvSpPr>
          <p:cNvPr id="64516" name="Line 4"/>
          <p:cNvSpPr>
            <a:spLocks noChangeShapeType="1"/>
          </p:cNvSpPr>
          <p:nvPr/>
        </p:nvSpPr>
        <p:spPr bwMode="auto">
          <a:xfrm>
            <a:off x="2198782" y="1174164"/>
            <a:ext cx="0" cy="376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endParaRPr lang="ru-RU"/>
          </a:p>
        </p:txBody>
      </p:sp>
      <p:sp>
        <p:nvSpPr>
          <p:cNvPr id="64517" name="Line 5"/>
          <p:cNvSpPr>
            <a:spLocks noChangeShapeType="1"/>
          </p:cNvSpPr>
          <p:nvPr/>
        </p:nvSpPr>
        <p:spPr bwMode="auto">
          <a:xfrm>
            <a:off x="9682068" y="1174164"/>
            <a:ext cx="0" cy="376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endParaRPr lang="ru-RU"/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1169522" y="1550627"/>
            <a:ext cx="1870821" cy="1002437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 lIns="108823" tIns="54411" rIns="108823" bIns="54411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900" b="1" dirty="0">
                <a:latin typeface="Arial" pitchFamily="34" charset="0"/>
              </a:rPr>
              <a:t>Опора на текст</a:t>
            </a:r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8091767" y="1550626"/>
            <a:ext cx="2992901" cy="1448713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 lIns="108823" tIns="54411" rIns="108823" bIns="54411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900" b="1" dirty="0">
                <a:latin typeface="Arial" pitchFamily="34" charset="0"/>
              </a:rPr>
              <a:t>Опора на </a:t>
            </a:r>
            <a:r>
              <a:rPr lang="ru-RU" sz="2900" b="1" dirty="0" err="1">
                <a:latin typeface="Arial" pitchFamily="34" charset="0"/>
              </a:rPr>
              <a:t>внетекстовое</a:t>
            </a:r>
            <a:r>
              <a:rPr lang="ru-RU" sz="2900" b="1" dirty="0">
                <a:latin typeface="Arial" pitchFamily="34" charset="0"/>
              </a:rPr>
              <a:t> знание</a:t>
            </a:r>
          </a:p>
        </p:txBody>
      </p:sp>
      <p:sp>
        <p:nvSpPr>
          <p:cNvPr id="64520" name="Rectangle 8"/>
          <p:cNvSpPr>
            <a:spLocks noChangeArrowheads="1"/>
          </p:cNvSpPr>
          <p:nvPr/>
        </p:nvSpPr>
        <p:spPr bwMode="auto">
          <a:xfrm>
            <a:off x="8455371" y="3287371"/>
            <a:ext cx="2428645" cy="1448713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108823" tIns="54411" rIns="108823" bIns="54411" anchor="ctr">
            <a:spAutoFit/>
          </a:bodyPr>
          <a:lstStyle/>
          <a:p>
            <a:pPr algn="ctr"/>
            <a:r>
              <a:rPr lang="ru-RU" sz="2900" b="1" dirty="0">
                <a:latin typeface="Arial" pitchFamily="34" charset="0"/>
              </a:rPr>
              <a:t>3.</a:t>
            </a:r>
          </a:p>
          <a:p>
            <a:pPr algn="ctr"/>
            <a:r>
              <a:rPr lang="ru-RU" sz="2900" b="1" dirty="0">
                <a:latin typeface="Arial" pitchFamily="34" charset="0"/>
              </a:rPr>
              <a:t>осмыслить </a:t>
            </a:r>
          </a:p>
          <a:p>
            <a:pPr algn="ctr"/>
            <a:r>
              <a:rPr lang="ru-RU" sz="2900" b="1" dirty="0">
                <a:latin typeface="Arial" pitchFamily="34" charset="0"/>
              </a:rPr>
              <a:t>и оценить </a:t>
            </a:r>
          </a:p>
        </p:txBody>
      </p:sp>
      <p:sp>
        <p:nvSpPr>
          <p:cNvPr id="64521" name="Line 9"/>
          <p:cNvSpPr>
            <a:spLocks noChangeShapeType="1"/>
          </p:cNvSpPr>
          <p:nvPr/>
        </p:nvSpPr>
        <p:spPr bwMode="auto">
          <a:xfrm>
            <a:off x="9682068" y="2999340"/>
            <a:ext cx="0" cy="28803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endParaRPr lang="ru-RU"/>
          </a:p>
        </p:txBody>
      </p:sp>
      <p:sp>
        <p:nvSpPr>
          <p:cNvPr id="64522" name="Rectangle 10"/>
          <p:cNvSpPr>
            <a:spLocks noChangeArrowheads="1"/>
          </p:cNvSpPr>
          <p:nvPr/>
        </p:nvSpPr>
        <p:spPr bwMode="auto">
          <a:xfrm>
            <a:off x="7048783" y="5549039"/>
            <a:ext cx="2065341" cy="925493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108823" tIns="54411" rIns="108823" bIns="54411" anchor="ctr">
            <a:spAutoFit/>
          </a:bodyPr>
          <a:lstStyle/>
          <a:p>
            <a:pPr algn="ctr"/>
            <a:r>
              <a:rPr lang="ru-RU" sz="2400" b="1" dirty="0">
                <a:latin typeface="Arial" pitchFamily="34" charset="0"/>
              </a:rPr>
              <a:t>содержание</a:t>
            </a:r>
          </a:p>
          <a:p>
            <a:pPr algn="ctr"/>
            <a:r>
              <a:rPr lang="ru-RU" sz="2400" b="1" dirty="0">
                <a:latin typeface="Arial" pitchFamily="34" charset="0"/>
              </a:rPr>
              <a:t>текста</a:t>
            </a:r>
            <a:r>
              <a:rPr lang="ru-RU" sz="2900" b="1" dirty="0">
                <a:latin typeface="Arial" pitchFamily="34" charset="0"/>
              </a:rPr>
              <a:t> </a:t>
            </a:r>
          </a:p>
        </p:txBody>
      </p:sp>
      <p:sp>
        <p:nvSpPr>
          <p:cNvPr id="64523" name="Rectangle 11"/>
          <p:cNvSpPr>
            <a:spLocks noChangeArrowheads="1"/>
          </p:cNvSpPr>
          <p:nvPr/>
        </p:nvSpPr>
        <p:spPr bwMode="auto">
          <a:xfrm>
            <a:off x="10106448" y="5623667"/>
            <a:ext cx="1288142" cy="925493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108823" tIns="54411" rIns="108823" bIns="54411" anchor="ctr">
            <a:spAutoFit/>
          </a:bodyPr>
          <a:lstStyle/>
          <a:p>
            <a:pPr algn="ctr"/>
            <a:r>
              <a:rPr lang="ru-RU" sz="2400" b="1" dirty="0">
                <a:latin typeface="Arial" pitchFamily="34" charset="0"/>
              </a:rPr>
              <a:t>форму</a:t>
            </a:r>
          </a:p>
          <a:p>
            <a:pPr algn="ctr"/>
            <a:r>
              <a:rPr lang="ru-RU" sz="2400" b="1" dirty="0">
                <a:latin typeface="Arial" pitchFamily="34" charset="0"/>
              </a:rPr>
              <a:t>текста</a:t>
            </a:r>
            <a:r>
              <a:rPr lang="ru-RU" sz="2900" b="1" dirty="0">
                <a:latin typeface="Arial" pitchFamily="34" charset="0"/>
              </a:rPr>
              <a:t> </a:t>
            </a:r>
          </a:p>
        </p:txBody>
      </p:sp>
      <p:sp>
        <p:nvSpPr>
          <p:cNvPr id="64524" name="Line 12"/>
          <p:cNvSpPr>
            <a:spLocks noChangeShapeType="1"/>
          </p:cNvSpPr>
          <p:nvPr/>
        </p:nvSpPr>
        <p:spPr bwMode="auto">
          <a:xfrm>
            <a:off x="9682068" y="4709922"/>
            <a:ext cx="0" cy="527379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endParaRPr lang="ru-RU"/>
          </a:p>
        </p:txBody>
      </p:sp>
      <p:sp>
        <p:nvSpPr>
          <p:cNvPr id="64525" name="Line 13"/>
          <p:cNvSpPr>
            <a:spLocks noChangeShapeType="1"/>
          </p:cNvSpPr>
          <p:nvPr/>
        </p:nvSpPr>
        <p:spPr bwMode="auto">
          <a:xfrm>
            <a:off x="7811247" y="5237300"/>
            <a:ext cx="3556004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endParaRPr lang="ru-RU"/>
          </a:p>
        </p:txBody>
      </p:sp>
      <p:sp>
        <p:nvSpPr>
          <p:cNvPr id="64526" name="Line 14"/>
          <p:cNvSpPr>
            <a:spLocks noChangeShapeType="1"/>
          </p:cNvSpPr>
          <p:nvPr/>
        </p:nvSpPr>
        <p:spPr bwMode="auto">
          <a:xfrm>
            <a:off x="7811247" y="5237301"/>
            <a:ext cx="0" cy="376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endParaRPr lang="ru-RU"/>
          </a:p>
        </p:txBody>
      </p:sp>
      <p:sp>
        <p:nvSpPr>
          <p:cNvPr id="64527" name="Line 15"/>
          <p:cNvSpPr>
            <a:spLocks noChangeShapeType="1"/>
          </p:cNvSpPr>
          <p:nvPr/>
        </p:nvSpPr>
        <p:spPr bwMode="auto">
          <a:xfrm flipH="1">
            <a:off x="11367251" y="5237300"/>
            <a:ext cx="0" cy="452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endParaRPr lang="ru-RU"/>
          </a:p>
        </p:txBody>
      </p:sp>
      <p:sp>
        <p:nvSpPr>
          <p:cNvPr id="64528" name="Line 16"/>
          <p:cNvSpPr>
            <a:spLocks noChangeShapeType="1"/>
          </p:cNvSpPr>
          <p:nvPr/>
        </p:nvSpPr>
        <p:spPr bwMode="auto">
          <a:xfrm>
            <a:off x="2198782" y="2553064"/>
            <a:ext cx="0" cy="35083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endParaRPr lang="ru-RU"/>
          </a:p>
        </p:txBody>
      </p:sp>
      <p:sp>
        <p:nvSpPr>
          <p:cNvPr id="64529" name="Line 17"/>
          <p:cNvSpPr>
            <a:spLocks noChangeShapeType="1"/>
          </p:cNvSpPr>
          <p:nvPr/>
        </p:nvSpPr>
        <p:spPr bwMode="auto">
          <a:xfrm>
            <a:off x="1355160" y="2905557"/>
            <a:ext cx="3556004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endParaRPr lang="ru-RU"/>
          </a:p>
        </p:txBody>
      </p:sp>
      <p:sp>
        <p:nvSpPr>
          <p:cNvPr id="64530" name="Line 18"/>
          <p:cNvSpPr>
            <a:spLocks noChangeShapeType="1"/>
          </p:cNvSpPr>
          <p:nvPr/>
        </p:nvSpPr>
        <p:spPr bwMode="auto">
          <a:xfrm>
            <a:off x="1355160" y="2905557"/>
            <a:ext cx="0" cy="45109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endParaRPr lang="ru-RU"/>
          </a:p>
        </p:txBody>
      </p:sp>
      <p:sp>
        <p:nvSpPr>
          <p:cNvPr id="64531" name="Line 19"/>
          <p:cNvSpPr>
            <a:spLocks noChangeShapeType="1"/>
          </p:cNvSpPr>
          <p:nvPr/>
        </p:nvSpPr>
        <p:spPr bwMode="auto">
          <a:xfrm>
            <a:off x="4911165" y="2905557"/>
            <a:ext cx="0" cy="45109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endParaRPr lang="ru-RU"/>
          </a:p>
        </p:txBody>
      </p:sp>
      <p:sp>
        <p:nvSpPr>
          <p:cNvPr id="64532" name="Rectangle 20"/>
          <p:cNvSpPr>
            <a:spLocks noChangeArrowheads="1"/>
          </p:cNvSpPr>
          <p:nvPr/>
        </p:nvSpPr>
        <p:spPr bwMode="auto">
          <a:xfrm>
            <a:off x="342712" y="2967408"/>
            <a:ext cx="2132154" cy="1771878"/>
          </a:xfrm>
          <a:prstGeom prst="rect">
            <a:avLst/>
          </a:prstGeom>
          <a:solidFill>
            <a:srgbClr val="FFC52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108823" tIns="54411" rIns="108823" bIns="54411" anchor="ctr">
            <a:spAutoFit/>
          </a:bodyPr>
          <a:lstStyle/>
          <a:p>
            <a:pPr algn="ctr"/>
            <a:r>
              <a:rPr lang="ru-RU" sz="2900" b="1" dirty="0">
                <a:latin typeface="Arial" pitchFamily="34" charset="0"/>
              </a:rPr>
              <a:t>1.</a:t>
            </a:r>
          </a:p>
          <a:p>
            <a:pPr algn="ctr"/>
            <a:r>
              <a:rPr lang="ru-RU" sz="2900" b="1" dirty="0">
                <a:latin typeface="Arial" pitchFamily="34" charset="0"/>
              </a:rPr>
              <a:t>найти и</a:t>
            </a:r>
          </a:p>
          <a:p>
            <a:pPr algn="ctr"/>
            <a:r>
              <a:rPr lang="ru-RU" sz="2900" b="1" dirty="0">
                <a:latin typeface="Arial" pitchFamily="34" charset="0"/>
              </a:rPr>
              <a:t>извлечь </a:t>
            </a:r>
          </a:p>
          <a:p>
            <a:pPr algn="ctr"/>
            <a:r>
              <a:rPr lang="ru-RU" i="1" dirty="0">
                <a:latin typeface="Arial" pitchFamily="34" charset="0"/>
              </a:rPr>
              <a:t>(информацию)</a:t>
            </a:r>
            <a:r>
              <a:rPr lang="ru-RU" dirty="0">
                <a:latin typeface="Arial" pitchFamily="34" charset="0"/>
              </a:rPr>
              <a:t> </a:t>
            </a:r>
          </a:p>
        </p:txBody>
      </p:sp>
      <p:sp>
        <p:nvSpPr>
          <p:cNvPr id="64533" name="Rectangle 21"/>
          <p:cNvSpPr>
            <a:spLocks noChangeArrowheads="1"/>
          </p:cNvSpPr>
          <p:nvPr/>
        </p:nvSpPr>
        <p:spPr bwMode="auto">
          <a:xfrm>
            <a:off x="3152017" y="3033199"/>
            <a:ext cx="3757471" cy="1771878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108823" tIns="54411" rIns="108823" bIns="54411" anchor="ctr">
            <a:spAutoFit/>
          </a:bodyPr>
          <a:lstStyle/>
          <a:p>
            <a:pPr algn="ctr"/>
            <a:r>
              <a:rPr lang="ru-RU" sz="2900" b="1" dirty="0">
                <a:latin typeface="Arial" pitchFamily="34" charset="0"/>
              </a:rPr>
              <a:t>2.</a:t>
            </a:r>
          </a:p>
          <a:p>
            <a:pPr algn="ctr"/>
            <a:r>
              <a:rPr lang="ru-RU" sz="2900" b="1" dirty="0">
                <a:latin typeface="Arial" pitchFamily="34" charset="0"/>
              </a:rPr>
              <a:t>интегрировать и </a:t>
            </a:r>
          </a:p>
          <a:p>
            <a:pPr algn="ctr"/>
            <a:r>
              <a:rPr lang="ru-RU" sz="2900" b="1" dirty="0">
                <a:latin typeface="Arial" pitchFamily="34" charset="0"/>
              </a:rPr>
              <a:t>интерпретировать </a:t>
            </a:r>
          </a:p>
          <a:p>
            <a:pPr algn="ctr"/>
            <a:r>
              <a:rPr lang="ru-RU" i="1" dirty="0">
                <a:latin typeface="Arial" pitchFamily="34" charset="0"/>
              </a:rPr>
              <a:t>(сообщения текста)</a:t>
            </a:r>
            <a:r>
              <a:rPr lang="ru-RU" dirty="0">
                <a:latin typeface="Arial" pitchFamily="34" charset="0"/>
              </a:rPr>
              <a:t> </a:t>
            </a:r>
          </a:p>
        </p:txBody>
      </p:sp>
      <p:pic>
        <p:nvPicPr>
          <p:cNvPr id="64535" name="Picture 23" descr="книга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5680" y="5086384"/>
            <a:ext cx="2431861" cy="146438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23" name="Прямоугольник 22"/>
          <p:cNvSpPr/>
          <p:nvPr/>
        </p:nvSpPr>
        <p:spPr>
          <a:xfrm>
            <a:off x="887801" y="125967"/>
            <a:ext cx="10353312" cy="694660"/>
          </a:xfrm>
          <a:prstGeom prst="rect">
            <a:avLst/>
          </a:prstGeom>
        </p:spPr>
        <p:txBody>
          <a:bodyPr wrap="square" lIns="108823" tIns="54411" rIns="108823" bIns="54411">
            <a:spAutoFit/>
          </a:bodyPr>
          <a:lstStyle/>
          <a:p>
            <a:pPr algn="ctr"/>
            <a:r>
              <a:rPr lang="ru-RU" sz="3800" b="1" dirty="0" smtClean="0">
                <a:solidFill>
                  <a:srgbClr val="000099"/>
                </a:solidFill>
              </a:rPr>
              <a:t>Читательская грамотность </a:t>
            </a:r>
            <a:r>
              <a:rPr lang="en-US" sz="3800" b="1" dirty="0" smtClean="0">
                <a:solidFill>
                  <a:srgbClr val="000099"/>
                </a:solidFill>
              </a:rPr>
              <a:t>(PISA)</a:t>
            </a:r>
            <a:endParaRPr lang="ru-RU" sz="3800" dirty="0"/>
          </a:p>
        </p:txBody>
      </p:sp>
      <p:pic>
        <p:nvPicPr>
          <p:cNvPr id="24" name="Рисунок 23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47471" y="233882"/>
            <a:ext cx="1753599" cy="540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2077092" y="286913"/>
            <a:ext cx="8353723" cy="1188985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ru-RU" sz="3300" dirty="0" smtClean="0"/>
              <a:t>Финансовая грамотность</a:t>
            </a:r>
            <a:br>
              <a:rPr lang="ru-RU" sz="3300" dirty="0" smtClean="0"/>
            </a:br>
            <a:r>
              <a:rPr lang="ru-RU" sz="3300" dirty="0" smtClean="0"/>
              <a:t>(исследование </a:t>
            </a:r>
            <a:r>
              <a:rPr lang="en-US" sz="3300" dirty="0" smtClean="0"/>
              <a:t>PISA</a:t>
            </a:r>
            <a:r>
              <a:rPr lang="ru-RU" sz="3300" dirty="0" smtClean="0"/>
              <a:t>)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1355967" y="6273572"/>
            <a:ext cx="9560371" cy="890816"/>
          </a:xfrm>
        </p:spPr>
        <p:txBody>
          <a:bodyPr/>
          <a:lstStyle/>
          <a:p>
            <a:pPr marL="0" indent="0">
              <a:buNone/>
            </a:pPr>
            <a:r>
              <a:rPr lang="ru-RU" sz="2900" i="1" dirty="0" smtClean="0"/>
              <a:t>	</a:t>
            </a:r>
            <a:endParaRPr lang="ru-RU" sz="2900" dirty="0" smtClean="0"/>
          </a:p>
        </p:txBody>
      </p:sp>
      <p:sp>
        <p:nvSpPr>
          <p:cNvPr id="7172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059293" y="6524237"/>
            <a:ext cx="3762269" cy="497528"/>
          </a:xfrm>
          <a:noFill/>
        </p:spPr>
        <p:txBody>
          <a:bodyPr/>
          <a:lstStyle/>
          <a:p>
            <a:pPr algn="ctr"/>
            <a:fld id="{EB8D04D6-E0B9-45DA-B6FE-4CEAF69CEE84}" type="slidenum">
              <a:rPr lang="ru-RU" smtClean="0"/>
              <a:pPr algn="ctr"/>
              <a:t>22</a:t>
            </a:fld>
            <a:endParaRPr lang="ru-RU" smtClean="0"/>
          </a:p>
        </p:txBody>
      </p:sp>
      <p:sp>
        <p:nvSpPr>
          <p:cNvPr id="69634" name="AutoShape 2"/>
          <p:cNvSpPr>
            <a:spLocks noChangeArrowheads="1"/>
          </p:cNvSpPr>
          <p:nvPr/>
        </p:nvSpPr>
        <p:spPr bwMode="auto">
          <a:xfrm>
            <a:off x="1730207" y="1877093"/>
            <a:ext cx="8794677" cy="3911702"/>
          </a:xfrm>
          <a:prstGeom prst="foldedCorner">
            <a:avLst>
              <a:gd name="adj" fmla="val 12500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76923C"/>
            </a:solidFill>
            <a:round/>
            <a:headEnd/>
            <a:tailEnd/>
          </a:ln>
        </p:spPr>
        <p:txBody>
          <a:bodyPr vert="horz" wrap="square" lIns="191884" tIns="239856" rIns="191884" bIns="239856" numCol="1" anchor="t" anchorCtr="0" compatLnSpc="1">
            <a:prstTxWarp prst="textNoShape">
              <a:avLst/>
            </a:prstTxWarp>
          </a:bodyPr>
          <a:lstStyle/>
          <a:p>
            <a:pPr indent="482310" algn="just" defTabSz="1218469" fontAlgn="base">
              <a:spcBef>
                <a:spcPct val="0"/>
              </a:spcBef>
            </a:pPr>
            <a:r>
              <a:rPr lang="ru-RU" sz="2700" i="1" dirty="0" smtClean="0"/>
              <a:t>Финансовая грамотность включает знание и понимание финансовых терминов</a:t>
            </a:r>
            <a:r>
              <a:rPr lang="en-US" sz="2700" i="1" dirty="0" smtClean="0"/>
              <a:t>,</a:t>
            </a:r>
            <a:r>
              <a:rPr lang="ru-RU" sz="2700" i="1" dirty="0" smtClean="0"/>
              <a:t> понятий и финансовых рисков, а также навыки, мотивацию и уверенность, необходимые для принятии эффективных решений в разнообразных финансовых ситуациях, способствующих улучшению финансового благополучия личности и общества, а также возможности участия в экономической жизни.</a:t>
            </a:r>
            <a:endParaRPr lang="ru-RU" sz="2700" dirty="0" smtClean="0"/>
          </a:p>
          <a:p>
            <a:pPr algn="just" defTabSz="1218469" fontAlgn="base">
              <a:spcBef>
                <a:spcPct val="0"/>
              </a:spcBef>
              <a:spcAft>
                <a:spcPts val="1333"/>
              </a:spcAft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9947471" y="161907"/>
            <a:ext cx="1753599" cy="5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Box 1"/>
          <p:cNvSpPr txBox="1">
            <a:spLocks noChangeArrowheads="1"/>
          </p:cNvSpPr>
          <p:nvPr/>
        </p:nvSpPr>
        <p:spPr bwMode="auto">
          <a:xfrm>
            <a:off x="5847608" y="-585424"/>
            <a:ext cx="5439201" cy="279946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8810" tIns="54405" rIns="108810" bIns="54405" anchor="ctr"/>
          <a:lstStyle/>
          <a:p>
            <a:pPr algn="ctr"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b="0" dirty="0">
                <a:solidFill>
                  <a:srgbClr val="222268"/>
                </a:solidFill>
              </a:rPr>
              <a:t/>
            </a:r>
            <a:br>
              <a:rPr lang="ru-RU" b="0" dirty="0">
                <a:solidFill>
                  <a:srgbClr val="222268"/>
                </a:solidFill>
              </a:rPr>
            </a:br>
            <a:endParaRPr lang="en-US" b="0" dirty="0" smtClean="0">
              <a:solidFill>
                <a:srgbClr val="222268"/>
              </a:solidFill>
            </a:endParaRPr>
          </a:p>
          <a:p>
            <a:pPr algn="ctr"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endParaRPr lang="en-US" dirty="0" smtClean="0">
              <a:solidFill>
                <a:srgbClr val="222268"/>
              </a:solidFill>
            </a:endParaRPr>
          </a:p>
          <a:p>
            <a:pPr algn="ctr"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endParaRPr lang="en-US" b="0" dirty="0" smtClean="0">
              <a:solidFill>
                <a:srgbClr val="222268"/>
              </a:solidFill>
            </a:endParaRPr>
          </a:p>
          <a:p>
            <a:pPr algn="ctr"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3600" b="0" dirty="0" smtClean="0">
                <a:solidFill>
                  <a:srgbClr val="222268"/>
                </a:solidFill>
              </a:rPr>
              <a:t>Финансовая </a:t>
            </a:r>
            <a:r>
              <a:rPr lang="ru-RU" sz="3600" b="0" dirty="0">
                <a:solidFill>
                  <a:srgbClr val="222268"/>
                </a:solidFill>
              </a:rPr>
              <a:t>грамотность: составляющие</a:t>
            </a:r>
            <a:r>
              <a:rPr lang="ru-RU" sz="3600" dirty="0">
                <a:solidFill>
                  <a:srgbClr val="222268"/>
                </a:solidFill>
              </a:rPr>
              <a:t/>
            </a:r>
            <a:br>
              <a:rPr lang="ru-RU" sz="3600" dirty="0">
                <a:solidFill>
                  <a:srgbClr val="222268"/>
                </a:solidFill>
              </a:rPr>
            </a:br>
            <a:endParaRPr lang="ru-RU" sz="3600" dirty="0">
              <a:solidFill>
                <a:srgbClr val="222268"/>
              </a:solidFill>
            </a:endParaRPr>
          </a:p>
        </p:txBody>
      </p:sp>
      <p:sp>
        <p:nvSpPr>
          <p:cNvPr id="1029" name="Text Box 2"/>
          <p:cNvSpPr txBox="1">
            <a:spLocks noChangeArrowheads="1"/>
          </p:cNvSpPr>
          <p:nvPr/>
        </p:nvSpPr>
        <p:spPr bwMode="auto">
          <a:xfrm>
            <a:off x="10488563" y="6784611"/>
            <a:ext cx="1113830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108810" tIns="54405" rIns="108810" bIns="54405" anchor="ctr"/>
          <a:lstStyle/>
          <a:p>
            <a:endParaRPr lang="ru-RU"/>
          </a:p>
        </p:txBody>
      </p:sp>
      <p:sp>
        <p:nvSpPr>
          <p:cNvPr id="1030" name="Text Box 3"/>
          <p:cNvSpPr txBox="1">
            <a:spLocks noChangeArrowheads="1"/>
          </p:cNvSpPr>
          <p:nvPr/>
        </p:nvSpPr>
        <p:spPr bwMode="auto">
          <a:xfrm>
            <a:off x="9869771" y="6524237"/>
            <a:ext cx="1447979" cy="49752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7096" tIns="55690" rIns="107096" bIns="55690"/>
          <a:lstStyle/>
          <a:p>
            <a:pPr algn="ctr"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fld id="{73F10D96-0E07-43FB-8E9D-B4CE8AEFB7DB}" type="slidenum">
              <a:rPr lang="en-GB" sz="1700">
                <a:solidFill>
                  <a:srgbClr val="000000"/>
                </a:solidFill>
              </a:rPr>
              <a:pPr algn="ctr">
                <a:tabLst>
                  <a:tab pos="0" algn="l"/>
                  <a:tab pos="1088100" algn="l"/>
                  <a:tab pos="2176201" algn="l"/>
                  <a:tab pos="3264301" algn="l"/>
                  <a:tab pos="4352402" algn="l"/>
                  <a:tab pos="5440502" algn="l"/>
                  <a:tab pos="6528603" algn="l"/>
                  <a:tab pos="7616703" algn="l"/>
                  <a:tab pos="8704805" algn="l"/>
                  <a:tab pos="9792904" algn="l"/>
                  <a:tab pos="10881004" algn="l"/>
                  <a:tab pos="11969106" algn="l"/>
                </a:tabLst>
              </a:pPr>
              <a:t>23</a:t>
            </a:fld>
            <a:endParaRPr lang="en-GB" sz="1700" dirty="0">
              <a:solidFill>
                <a:srgbClr val="000000"/>
              </a:solidFill>
            </a:endParaRPr>
          </a:p>
        </p:txBody>
      </p:sp>
      <p:sp>
        <p:nvSpPr>
          <p:cNvPr id="1031" name="Text Box 4"/>
          <p:cNvSpPr txBox="1">
            <a:spLocks noChangeArrowheads="1"/>
          </p:cNvSpPr>
          <p:nvPr/>
        </p:nvSpPr>
        <p:spPr bwMode="auto">
          <a:xfrm>
            <a:off x="6126065" y="1567213"/>
            <a:ext cx="5754787" cy="2805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7096" tIns="55690" rIns="107096" bIns="55690">
            <a:spAutoFit/>
          </a:bodyPr>
          <a:lstStyle/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2900" dirty="0">
                <a:solidFill>
                  <a:srgbClr val="00B050"/>
                </a:solidFill>
              </a:rPr>
              <a:t>Содержание</a:t>
            </a:r>
            <a:r>
              <a:rPr lang="en-GB" sz="2900" dirty="0">
                <a:solidFill>
                  <a:srgbClr val="00B050"/>
                </a:solidFill>
              </a:rPr>
              <a:t>: </a:t>
            </a:r>
            <a:r>
              <a:rPr lang="ru-RU" sz="2900" dirty="0">
                <a:solidFill>
                  <a:srgbClr val="00B050"/>
                </a:solidFill>
              </a:rPr>
              <a:t>знание и понимание   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Деньги и операции с ними </a:t>
            </a:r>
            <a:r>
              <a:rPr lang="ru-RU" sz="1900" dirty="0">
                <a:solidFill>
                  <a:srgbClr val="000000"/>
                </a:solidFill>
              </a:rPr>
              <a:t>(30-40%)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dirty="0">
                <a:solidFill>
                  <a:srgbClr val="000000"/>
                </a:solidFill>
              </a:rPr>
              <a:t>Планирование и управление финансами </a:t>
            </a:r>
            <a:r>
              <a:rPr lang="ru-RU" sz="1900" dirty="0">
                <a:solidFill>
                  <a:srgbClr val="000000"/>
                </a:solidFill>
              </a:rPr>
              <a:t>(25-35%)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dirty="0">
                <a:solidFill>
                  <a:srgbClr val="000000"/>
                </a:solidFill>
              </a:rPr>
              <a:t>Риски и вознаграждения </a:t>
            </a:r>
            <a:r>
              <a:rPr lang="ru-RU" sz="1900" dirty="0">
                <a:solidFill>
                  <a:srgbClr val="000000"/>
                </a:solidFill>
              </a:rPr>
              <a:t>(15-25%)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dirty="0">
                <a:solidFill>
                  <a:srgbClr val="000000"/>
                </a:solidFill>
              </a:rPr>
              <a:t>Финансовая среда (отдельные вопросы из области финансов) </a:t>
            </a:r>
          </a:p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1900" dirty="0">
                <a:solidFill>
                  <a:srgbClr val="000000"/>
                </a:solidFill>
              </a:rPr>
              <a:t>(10-20%)</a:t>
            </a:r>
          </a:p>
        </p:txBody>
      </p:sp>
      <p:sp>
        <p:nvSpPr>
          <p:cNvPr id="1032" name="Text Box 5"/>
          <p:cNvSpPr txBox="1">
            <a:spLocks noChangeArrowheads="1"/>
          </p:cNvSpPr>
          <p:nvPr/>
        </p:nvSpPr>
        <p:spPr bwMode="auto">
          <a:xfrm>
            <a:off x="1299470" y="2835905"/>
            <a:ext cx="4964793" cy="395659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7096" tIns="55690" rIns="107096" bIns="55690">
            <a:spAutoFit/>
          </a:bodyPr>
          <a:lstStyle/>
          <a:p>
            <a:pPr>
              <a:lnSpc>
                <a:spcPct val="80000"/>
              </a:lnSpc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2900" dirty="0">
                <a:solidFill>
                  <a:srgbClr val="00B050"/>
                </a:solidFill>
              </a:rPr>
              <a:t>Познавательная деятельность</a:t>
            </a:r>
            <a:r>
              <a:rPr lang="en-GB" sz="2900" dirty="0">
                <a:solidFill>
                  <a:srgbClr val="00B050"/>
                </a:solidFill>
              </a:rPr>
              <a:t>:  </a:t>
            </a:r>
            <a:r>
              <a:rPr lang="ru-RU" sz="2900" dirty="0">
                <a:solidFill>
                  <a:srgbClr val="00B050"/>
                </a:solidFill>
              </a:rPr>
              <a:t>познавательные умения, действия и стратегии</a:t>
            </a:r>
            <a:r>
              <a:rPr lang="ru-RU" sz="2400" dirty="0">
                <a:solidFill>
                  <a:srgbClr val="00B050"/>
                </a:solidFill>
              </a:rPr>
              <a:t> 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Выявление финансовой информации</a:t>
            </a: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sz="1900" dirty="0">
                <a:solidFill>
                  <a:srgbClr val="000000"/>
                </a:solidFill>
              </a:rPr>
              <a:t>(15-25%)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dirty="0">
                <a:solidFill>
                  <a:srgbClr val="000000"/>
                </a:solidFill>
              </a:rPr>
              <a:t>Анализ информации в финансовом контексте</a:t>
            </a: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sz="1900" dirty="0">
                <a:solidFill>
                  <a:srgbClr val="000000"/>
                </a:solidFill>
              </a:rPr>
              <a:t>(15-25%)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dirty="0">
                <a:solidFill>
                  <a:srgbClr val="000000"/>
                </a:solidFill>
              </a:rPr>
              <a:t>Оценка финансовых проблем</a:t>
            </a: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sz="1900" dirty="0">
                <a:solidFill>
                  <a:srgbClr val="000000"/>
                </a:solidFill>
              </a:rPr>
              <a:t>(25-35%)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dirty="0">
                <a:solidFill>
                  <a:srgbClr val="000000"/>
                </a:solidFill>
              </a:rPr>
              <a:t>Применение финансовых знаний и понимание</a:t>
            </a: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sz="1900" dirty="0">
                <a:solidFill>
                  <a:srgbClr val="000000"/>
                </a:solidFill>
              </a:rPr>
              <a:t>(25-35</a:t>
            </a:r>
            <a:r>
              <a:rPr lang="ru-RU" sz="1900" dirty="0" smtClean="0">
                <a:solidFill>
                  <a:srgbClr val="000000"/>
                </a:solidFill>
              </a:rPr>
              <a:t>%)</a:t>
            </a:r>
            <a:endParaRPr lang="en-GB" b="0" dirty="0">
              <a:solidFill>
                <a:srgbClr val="00B050"/>
              </a:solidFill>
            </a:endParaRPr>
          </a:p>
        </p:txBody>
      </p:sp>
      <p:sp>
        <p:nvSpPr>
          <p:cNvPr id="1033" name="Text Box 6"/>
          <p:cNvSpPr txBox="1">
            <a:spLocks noChangeArrowheads="1"/>
          </p:cNvSpPr>
          <p:nvPr/>
        </p:nvSpPr>
        <p:spPr bwMode="auto">
          <a:xfrm>
            <a:off x="6126063" y="4186899"/>
            <a:ext cx="5519645" cy="285167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7096" tIns="55690" rIns="107096" bIns="55690">
            <a:spAutoFit/>
          </a:bodyPr>
          <a:lstStyle/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2900" dirty="0">
                <a:solidFill>
                  <a:srgbClr val="00B050"/>
                </a:solidFill>
              </a:rPr>
              <a:t>Контекст: предлагаемые ситуации</a:t>
            </a:r>
          </a:p>
          <a:p>
            <a:pPr marL="0" lvl="1">
              <a:buFont typeface="Arial" pitchFamily="34" charset="0"/>
              <a:buChar char="•"/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Образование и работа</a:t>
            </a: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sz="1900" dirty="0">
                <a:solidFill>
                  <a:srgbClr val="000000"/>
                </a:solidFill>
              </a:rPr>
              <a:t>(10-20%)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en-GB" sz="2400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Дом и семья</a:t>
            </a:r>
            <a:r>
              <a:rPr lang="ru-RU" sz="2400" dirty="0">
                <a:solidFill>
                  <a:srgbClr val="000000"/>
                </a:solidFill>
              </a:rPr>
              <a:t>  </a:t>
            </a:r>
            <a:r>
              <a:rPr lang="ru-RU" sz="1900" dirty="0">
                <a:solidFill>
                  <a:srgbClr val="000000"/>
                </a:solidFill>
              </a:rPr>
              <a:t>(30-40%)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dirty="0">
                <a:solidFill>
                  <a:srgbClr val="000000"/>
                </a:solidFill>
              </a:rPr>
              <a:t>Личные траты, досуг и отдых</a:t>
            </a:r>
            <a:r>
              <a:rPr lang="ru-RU" sz="2400" dirty="0">
                <a:solidFill>
                  <a:srgbClr val="000000"/>
                </a:solidFill>
              </a:rPr>
              <a:t>  </a:t>
            </a:r>
            <a:r>
              <a:rPr lang="ru-RU" sz="1900" dirty="0">
                <a:solidFill>
                  <a:srgbClr val="000000"/>
                </a:solidFill>
              </a:rPr>
              <a:t>(35-45%)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en-GB" sz="2400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Общество и гражданин</a:t>
            </a: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sz="1900" dirty="0">
                <a:solidFill>
                  <a:srgbClr val="000000"/>
                </a:solidFill>
              </a:rPr>
              <a:t>(5-15%)</a:t>
            </a:r>
            <a:r>
              <a:rPr lang="en-GB" sz="2400" dirty="0">
                <a:solidFill>
                  <a:srgbClr val="000000"/>
                </a:solidFill>
              </a:rPr>
              <a:t> </a:t>
            </a:r>
          </a:p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endParaRPr lang="en-GB" sz="2400" dirty="0">
              <a:solidFill>
                <a:srgbClr val="000000"/>
              </a:solidFill>
            </a:endParaRPr>
          </a:p>
        </p:txBody>
      </p:sp>
      <p:sp>
        <p:nvSpPr>
          <p:cNvPr id="1034" name="Rectangle 7"/>
          <p:cNvSpPr>
            <a:spLocks noChangeArrowheads="1"/>
          </p:cNvSpPr>
          <p:nvPr/>
        </p:nvSpPr>
        <p:spPr bwMode="auto">
          <a:xfrm>
            <a:off x="0" y="1"/>
            <a:ext cx="11880850" cy="165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108810" tIns="54405" rIns="108810" bIns="54405" anchor="ctr"/>
          <a:lstStyle/>
          <a:p>
            <a:endParaRPr lang="ru-RU"/>
          </a:p>
        </p:txBody>
      </p:sp>
      <p:graphicFrame>
        <p:nvGraphicFramePr>
          <p:cNvPr id="1026" name="Object 8"/>
          <p:cNvGraphicFramePr>
            <a:graphicFrameLocks noChangeAspect="1"/>
          </p:cNvGraphicFramePr>
          <p:nvPr/>
        </p:nvGraphicFramePr>
        <p:xfrm>
          <a:off x="1299468" y="0"/>
          <a:ext cx="4752340" cy="2865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592" r:id="rId5" imgW="4521553" imgH="3390777" progId="PowerPoint.Slide.12">
                  <p:embed/>
                </p:oleObj>
              </mc:Choice>
              <mc:Fallback>
                <p:oleObj r:id="rId5" imgW="4521553" imgH="3390777" progId="PowerPoint.Slide.12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9468" y="0"/>
                        <a:ext cx="4752340" cy="286575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Рисунок 10" descr="PISA_WebBanner6-01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9947471" y="161907"/>
            <a:ext cx="1753599" cy="540000"/>
          </a:xfrm>
          <a:prstGeom prst="rect">
            <a:avLst/>
          </a:prstGeom>
        </p:spPr>
      </p:pic>
      <p:pic>
        <p:nvPicPr>
          <p:cNvPr id="1035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451" y="2"/>
            <a:ext cx="1831631" cy="4477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841" y="1498607"/>
            <a:ext cx="10801200" cy="4536504"/>
          </a:xfrm>
        </p:spPr>
        <p:txBody>
          <a:bodyPr>
            <a:normAutofit fontScale="92500" lnSpcReduction="20000"/>
          </a:bodyPr>
          <a:lstStyle/>
          <a:p>
            <a:r>
              <a:rPr lang="ru-RU" altLang="ru-RU" sz="3200" b="1" u="sng" dirty="0" smtClean="0">
                <a:solidFill>
                  <a:schemeClr val="tx1"/>
                </a:solidFill>
                <a:ea typeface="MS PGothic" pitchFamily="34" charset="-128"/>
              </a:rPr>
              <a:t>Глобальные компетенции </a:t>
            </a:r>
            <a:r>
              <a:rPr lang="ru-RU" altLang="ru-RU" sz="3200" b="1" dirty="0" smtClean="0">
                <a:solidFill>
                  <a:schemeClr val="tx1"/>
                </a:solidFill>
                <a:ea typeface="MS PGothic" pitchFamily="34" charset="-128"/>
              </a:rPr>
              <a:t>– способность</a:t>
            </a:r>
          </a:p>
          <a:p>
            <a:r>
              <a:rPr lang="ru-RU" altLang="ru-RU" sz="3200" b="1" dirty="0" smtClean="0">
                <a:solidFill>
                  <a:schemeClr val="tx1"/>
                </a:solidFill>
                <a:ea typeface="MS PGothic" pitchFamily="34" charset="-128"/>
              </a:rPr>
              <a:t>- критически рассматривать с различных точек зрения проблемы глобального характера и межкультурного взаимодействия;</a:t>
            </a:r>
          </a:p>
          <a:p>
            <a:r>
              <a:rPr lang="ru-RU" altLang="ru-RU" sz="3200" b="1" dirty="0" smtClean="0">
                <a:solidFill>
                  <a:schemeClr val="tx1"/>
                </a:solidFill>
                <a:ea typeface="MS PGothic" pitchFamily="34" charset="-128"/>
              </a:rPr>
              <a:t>- осознавать как культурные, религиозные, политические, расовые и иные различия могут оказывать влияние на восприятие, суждения и взгляды – наши собственные и других людей;</a:t>
            </a:r>
          </a:p>
          <a:p>
            <a:r>
              <a:rPr lang="ru-RU" sz="3200" b="1" dirty="0" smtClean="0">
                <a:solidFill>
                  <a:schemeClr val="tx1"/>
                </a:solidFill>
                <a:ea typeface="MS PGothic" pitchFamily="34" charset="-128"/>
              </a:rPr>
              <a:t>- вступать в открытое, уважительное и эффективное взаимодействие с другими людьми на основе разделяемого всеми уважения к человеческому достоинству</a:t>
            </a:r>
            <a:endParaRPr lang="ru-RU" sz="3200" dirty="0"/>
          </a:p>
        </p:txBody>
      </p:sp>
      <p:sp>
        <p:nvSpPr>
          <p:cNvPr id="4" name="Овал 7"/>
          <p:cNvSpPr>
            <a:spLocks noChangeArrowheads="1"/>
          </p:cNvSpPr>
          <p:nvPr/>
        </p:nvSpPr>
        <p:spPr bwMode="auto">
          <a:xfrm>
            <a:off x="899865" y="341836"/>
            <a:ext cx="9649072" cy="976811"/>
          </a:xfrm>
          <a:prstGeom prst="ellipse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108765" tIns="54381" rIns="108765" bIns="54381" anchor="ctr"/>
          <a:lstStyle/>
          <a:p>
            <a:pPr algn="ctr"/>
            <a:r>
              <a:rPr lang="ru-RU" sz="3200" b="1" dirty="0"/>
              <a:t>Глобальные </a:t>
            </a:r>
            <a:r>
              <a:rPr lang="ru-RU" sz="3200" b="1" dirty="0" smtClean="0"/>
              <a:t>компетенции: понятие</a:t>
            </a:r>
            <a:endParaRPr lang="ru-RU" sz="3200" b="1" dirty="0"/>
          </a:p>
        </p:txBody>
      </p:sp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9108777" y="6215072"/>
            <a:ext cx="2688850" cy="828000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51799" y="6390506"/>
            <a:ext cx="1762463" cy="54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27687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7"/>
          <p:cNvSpPr>
            <a:spLocks noChangeArrowheads="1"/>
          </p:cNvSpPr>
          <p:nvPr/>
        </p:nvSpPr>
        <p:spPr bwMode="auto">
          <a:xfrm>
            <a:off x="899865" y="341836"/>
            <a:ext cx="9649072" cy="976811"/>
          </a:xfrm>
          <a:prstGeom prst="ellipse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108765" tIns="54381" rIns="108765" bIns="54381" anchor="ctr"/>
          <a:lstStyle/>
          <a:p>
            <a:pPr algn="ctr"/>
            <a:r>
              <a:rPr lang="ru-RU" sz="3200" b="1" dirty="0"/>
              <a:t>Глобальные </a:t>
            </a:r>
            <a:r>
              <a:rPr lang="ru-RU" sz="3200" b="1" dirty="0" smtClean="0"/>
              <a:t>компетенции: модель</a:t>
            </a:r>
            <a:endParaRPr lang="ru-RU" sz="3200" b="1" dirty="0"/>
          </a:p>
        </p:txBody>
      </p:sp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9192000" y="6215072"/>
            <a:ext cx="2688850" cy="828000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51799" y="6390506"/>
            <a:ext cx="1762463" cy="540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51108830"/>
              </p:ext>
            </p:extLst>
          </p:nvPr>
        </p:nvGraphicFramePr>
        <p:xfrm>
          <a:off x="683843" y="1110128"/>
          <a:ext cx="10657184" cy="52803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Двойная стрелка влево/вправо 6"/>
          <p:cNvSpPr/>
          <p:nvPr/>
        </p:nvSpPr>
        <p:spPr>
          <a:xfrm>
            <a:off x="683842" y="5382392"/>
            <a:ext cx="10729192" cy="648072"/>
          </a:xfrm>
          <a:prstGeom prst="leftRight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08" tIns="45705" rIns="91408" bIns="45705" rtlCol="0" anchor="ctr"/>
          <a:lstStyle/>
          <a:p>
            <a:pPr algn="ctr"/>
            <a:r>
              <a:rPr lang="ru-RU" sz="2400" b="1" dirty="0" smtClean="0"/>
              <a:t>КОМПОНЕНТЫ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52196" y="6030468"/>
            <a:ext cx="4392488" cy="101260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08" tIns="45705" rIns="91408" bIns="45705" rtlCol="0" anchor="ctr"/>
          <a:lstStyle/>
          <a:p>
            <a:pPr algn="ctr"/>
            <a:r>
              <a:rPr lang="ru-RU" sz="2400" b="1" dirty="0" smtClean="0"/>
              <a:t>ЦЕННОСТИ</a:t>
            </a:r>
          </a:p>
          <a:p>
            <a:pPr algn="ctr"/>
            <a:r>
              <a:rPr lang="ru-RU" sz="2400" b="1" dirty="0" smtClean="0"/>
              <a:t>Человеческое достоинство</a:t>
            </a:r>
          </a:p>
          <a:p>
            <a:pPr algn="ctr"/>
            <a:r>
              <a:rPr lang="ru-RU" sz="2400" b="1" dirty="0" smtClean="0"/>
              <a:t>Культурное разнообразие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7510074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"/>
          <p:cNvSpPr txBox="1">
            <a:spLocks noChangeArrowheads="1"/>
          </p:cNvSpPr>
          <p:nvPr/>
        </p:nvSpPr>
        <p:spPr bwMode="auto">
          <a:xfrm>
            <a:off x="467817" y="558513"/>
            <a:ext cx="10692765" cy="10081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3600" b="1" dirty="0">
                <a:solidFill>
                  <a:srgbClr val="002060"/>
                </a:solidFill>
              </a:rPr>
              <a:t>Особенности </a:t>
            </a:r>
            <a:r>
              <a:rPr lang="ru-RU" sz="3600" b="1" dirty="0" smtClean="0">
                <a:solidFill>
                  <a:srgbClr val="002060"/>
                </a:solidFill>
              </a:rPr>
              <a:t>заданий исследования </a:t>
            </a:r>
            <a:r>
              <a:rPr lang="en-US" sz="3600" b="1" dirty="0" smtClean="0">
                <a:solidFill>
                  <a:srgbClr val="002060"/>
                </a:solidFill>
              </a:rPr>
              <a:t>PISA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9219" name="Text Box 2"/>
          <p:cNvSpPr txBox="1">
            <a:spLocks noChangeArrowheads="1"/>
          </p:cNvSpPr>
          <p:nvPr/>
        </p:nvSpPr>
        <p:spPr bwMode="auto">
          <a:xfrm>
            <a:off x="539825" y="1493962"/>
            <a:ext cx="10746983" cy="554461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8823" tIns="54411" rIns="108823" bIns="54411"/>
          <a:lstStyle/>
          <a:p>
            <a:pPr marL="404307" indent="-404307">
              <a:spcBef>
                <a:spcPts val="952"/>
              </a:spcBef>
              <a:buFont typeface="Arial" pitchFamily="34" charset="0"/>
              <a:buChar char="•"/>
              <a:tabLst>
                <a:tab pos="404307" algn="l"/>
                <a:tab pos="1492534" algn="l"/>
                <a:tab pos="2580762" algn="l"/>
                <a:tab pos="3668989" algn="l"/>
                <a:tab pos="4757216" algn="l"/>
                <a:tab pos="5845444" algn="l"/>
                <a:tab pos="6933671" algn="l"/>
                <a:tab pos="8021899" algn="l"/>
                <a:tab pos="9110126" algn="l"/>
                <a:tab pos="10198354" algn="l"/>
                <a:tab pos="11286581" algn="l"/>
                <a:tab pos="12374809" algn="l"/>
              </a:tabLst>
            </a:pPr>
            <a:r>
              <a:rPr lang="ru-RU" sz="2600" dirty="0" smtClean="0"/>
              <a:t>Задача, поставленная вне предметной области и решаемая с помощью предметных знаний</a:t>
            </a:r>
            <a:r>
              <a:rPr lang="en-US" sz="2600" dirty="0" smtClean="0"/>
              <a:t>, </a:t>
            </a:r>
            <a:r>
              <a:rPr lang="ru-RU" sz="2600" dirty="0" smtClean="0"/>
              <a:t> например</a:t>
            </a:r>
            <a:r>
              <a:rPr lang="en-US" sz="2600" dirty="0" smtClean="0"/>
              <a:t>, </a:t>
            </a:r>
            <a:r>
              <a:rPr lang="ru-RU" sz="2600" dirty="0" smtClean="0"/>
              <a:t>по математике</a:t>
            </a:r>
          </a:p>
          <a:p>
            <a:pPr marL="404307" indent="-404307">
              <a:spcBef>
                <a:spcPts val="952"/>
              </a:spcBef>
              <a:buFont typeface="Arial" pitchFamily="34" charset="0"/>
              <a:buChar char="•"/>
              <a:tabLst>
                <a:tab pos="404307" algn="l"/>
                <a:tab pos="1492534" algn="l"/>
                <a:tab pos="2580762" algn="l"/>
                <a:tab pos="3668989" algn="l"/>
                <a:tab pos="4757216" algn="l"/>
                <a:tab pos="5845444" algn="l"/>
                <a:tab pos="6933671" algn="l"/>
                <a:tab pos="8021899" algn="l"/>
                <a:tab pos="9110126" algn="l"/>
                <a:tab pos="10198354" algn="l"/>
                <a:tab pos="11286581" algn="l"/>
                <a:tab pos="12374809" algn="l"/>
              </a:tabLst>
            </a:pPr>
            <a:r>
              <a:rPr lang="ru-RU" sz="2600" dirty="0" smtClean="0">
                <a:solidFill>
                  <a:srgbClr val="000000"/>
                </a:solidFill>
              </a:rPr>
              <a:t>В </a:t>
            </a:r>
            <a:r>
              <a:rPr lang="ru-RU" sz="2600" dirty="0">
                <a:solidFill>
                  <a:srgbClr val="000000"/>
                </a:solidFill>
              </a:rPr>
              <a:t>каждом из заданий описываются жизненная ситуация, </a:t>
            </a:r>
            <a:r>
              <a:rPr lang="ru-RU" sz="2600" dirty="0" smtClean="0">
                <a:solidFill>
                  <a:srgbClr val="000000"/>
                </a:solidFill>
              </a:rPr>
              <a:t>как правило</a:t>
            </a:r>
            <a:r>
              <a:rPr lang="en-US" sz="2600" dirty="0" smtClean="0">
                <a:solidFill>
                  <a:srgbClr val="000000"/>
                </a:solidFill>
              </a:rPr>
              <a:t>, </a:t>
            </a:r>
            <a:r>
              <a:rPr lang="ru-RU" sz="2600" dirty="0" smtClean="0">
                <a:solidFill>
                  <a:srgbClr val="000000"/>
                </a:solidFill>
              </a:rPr>
              <a:t>близкая  </a:t>
            </a:r>
            <a:r>
              <a:rPr lang="ru-RU" sz="2600" dirty="0">
                <a:solidFill>
                  <a:srgbClr val="000000"/>
                </a:solidFill>
              </a:rPr>
              <a:t>понятная учащемуся</a:t>
            </a:r>
          </a:p>
          <a:p>
            <a:pPr marL="404307" indent="-404307">
              <a:spcBef>
                <a:spcPts val="714"/>
              </a:spcBef>
              <a:buFont typeface="Arial" pitchFamily="34" charset="0"/>
              <a:buChar char="•"/>
              <a:tabLst>
                <a:tab pos="404307" algn="l"/>
                <a:tab pos="1492534" algn="l"/>
                <a:tab pos="2580762" algn="l"/>
                <a:tab pos="3668989" algn="l"/>
                <a:tab pos="4757216" algn="l"/>
                <a:tab pos="5845444" algn="l"/>
                <a:tab pos="6933671" algn="l"/>
                <a:tab pos="8021899" algn="l"/>
                <a:tab pos="9110126" algn="l"/>
                <a:tab pos="10198354" algn="l"/>
                <a:tab pos="11286581" algn="l"/>
                <a:tab pos="12374809" algn="l"/>
              </a:tabLst>
            </a:pPr>
            <a:r>
              <a:rPr lang="ru-RU" sz="2600" dirty="0" smtClean="0"/>
              <a:t>Контекст заданий близок к проблемным ситуациям, возникающим в повседневной жизни</a:t>
            </a:r>
          </a:p>
          <a:p>
            <a:pPr marL="404307" indent="-404307">
              <a:spcBef>
                <a:spcPts val="714"/>
              </a:spcBef>
              <a:buFont typeface="Arial" pitchFamily="34" charset="0"/>
              <a:buChar char="•"/>
              <a:tabLst>
                <a:tab pos="404307" algn="l"/>
                <a:tab pos="1492534" algn="l"/>
                <a:tab pos="2580762" algn="l"/>
                <a:tab pos="3668989" algn="l"/>
                <a:tab pos="4757216" algn="l"/>
                <a:tab pos="5845444" algn="l"/>
                <a:tab pos="6933671" algn="l"/>
                <a:tab pos="8021899" algn="l"/>
                <a:tab pos="9110126" algn="l"/>
                <a:tab pos="10198354" algn="l"/>
                <a:tab pos="11286581" algn="l"/>
                <a:tab pos="12374809" algn="l"/>
              </a:tabLst>
            </a:pPr>
            <a:r>
              <a:rPr lang="ru-RU" sz="2600" dirty="0" smtClean="0">
                <a:solidFill>
                  <a:srgbClr val="000000"/>
                </a:solidFill>
              </a:rPr>
              <a:t>Ситуация требует осознанного выбора модели поведения</a:t>
            </a:r>
          </a:p>
          <a:p>
            <a:pPr marL="404307" indent="-404307">
              <a:spcBef>
                <a:spcPts val="714"/>
              </a:spcBef>
              <a:buFont typeface="Arial" pitchFamily="34" charset="0"/>
              <a:buChar char="•"/>
              <a:tabLst>
                <a:tab pos="404307" algn="l"/>
                <a:tab pos="1492534" algn="l"/>
                <a:tab pos="2580762" algn="l"/>
                <a:tab pos="3668989" algn="l"/>
                <a:tab pos="4757216" algn="l"/>
                <a:tab pos="5845444" algn="l"/>
                <a:tab pos="6933671" algn="l"/>
                <a:tab pos="8021899" algn="l"/>
                <a:tab pos="9110126" algn="l"/>
                <a:tab pos="10198354" algn="l"/>
                <a:tab pos="11286581" algn="l"/>
                <a:tab pos="12374809" algn="l"/>
              </a:tabLst>
            </a:pPr>
            <a:r>
              <a:rPr lang="ru-RU" sz="2600" dirty="0" smtClean="0">
                <a:solidFill>
                  <a:srgbClr val="000000"/>
                </a:solidFill>
              </a:rPr>
              <a:t>Вопросы изложены простым, ясным языком и, как правило, немногословны</a:t>
            </a:r>
          </a:p>
          <a:p>
            <a:pPr marL="404307" indent="-404307">
              <a:spcBef>
                <a:spcPts val="714"/>
              </a:spcBef>
              <a:buFont typeface="Arial" pitchFamily="34" charset="0"/>
              <a:buChar char="•"/>
              <a:tabLst>
                <a:tab pos="404307" algn="l"/>
                <a:tab pos="1492534" algn="l"/>
                <a:tab pos="2580762" algn="l"/>
                <a:tab pos="3668989" algn="l"/>
                <a:tab pos="4757216" algn="l"/>
                <a:tab pos="5845444" algn="l"/>
                <a:tab pos="6933671" algn="l"/>
                <a:tab pos="8021899" algn="l"/>
                <a:tab pos="9110126" algn="l"/>
                <a:tab pos="10198354" algn="l"/>
                <a:tab pos="11286581" algn="l"/>
                <a:tab pos="12374809" algn="l"/>
              </a:tabLst>
            </a:pPr>
            <a:r>
              <a:rPr lang="ru-RU" sz="2600" dirty="0" smtClean="0"/>
              <a:t>Требуют перевода с обыденного языка на язык предметной области (математики, физики и др.)</a:t>
            </a:r>
          </a:p>
          <a:p>
            <a:pPr marL="404307" indent="-404307">
              <a:spcBef>
                <a:spcPts val="714"/>
              </a:spcBef>
              <a:buFont typeface="Arial" pitchFamily="34" charset="0"/>
              <a:buChar char="•"/>
              <a:tabLst>
                <a:tab pos="404307" algn="l"/>
                <a:tab pos="1492534" algn="l"/>
                <a:tab pos="2580762" algn="l"/>
                <a:tab pos="3668989" algn="l"/>
                <a:tab pos="4757216" algn="l"/>
                <a:tab pos="5845444" algn="l"/>
                <a:tab pos="6933671" algn="l"/>
                <a:tab pos="8021899" algn="l"/>
                <a:tab pos="9110126" algn="l"/>
                <a:tab pos="10198354" algn="l"/>
                <a:tab pos="11286581" algn="l"/>
                <a:tab pos="12374809" algn="l"/>
              </a:tabLst>
            </a:pPr>
            <a:r>
              <a:rPr lang="ru-RU" sz="2600" dirty="0" smtClean="0">
                <a:solidFill>
                  <a:srgbClr val="000000"/>
                </a:solidFill>
              </a:rPr>
              <a:t>Используются иллюстрации: рисунки, таблицы.</a:t>
            </a:r>
            <a:endParaRPr lang="ru-RU" sz="2600" dirty="0" smtClean="0"/>
          </a:p>
          <a:p>
            <a:pPr marL="404307" indent="-404307">
              <a:spcBef>
                <a:spcPts val="714"/>
              </a:spcBef>
              <a:buFont typeface="Arial" pitchFamily="34" charset="0"/>
              <a:buChar char="•"/>
              <a:tabLst>
                <a:tab pos="404307" algn="l"/>
                <a:tab pos="1492534" algn="l"/>
                <a:tab pos="2580762" algn="l"/>
                <a:tab pos="3668989" algn="l"/>
                <a:tab pos="4757216" algn="l"/>
                <a:tab pos="5845444" algn="l"/>
                <a:tab pos="6933671" algn="l"/>
                <a:tab pos="8021899" algn="l"/>
                <a:tab pos="9110126" algn="l"/>
                <a:tab pos="10198354" algn="l"/>
                <a:tab pos="11286581" algn="l"/>
                <a:tab pos="12374809" algn="l"/>
              </a:tabLst>
            </a:pPr>
            <a:endParaRPr lang="ru-RU" sz="2600" dirty="0">
              <a:solidFill>
                <a:srgbClr val="000000"/>
              </a:solidFill>
            </a:endParaRPr>
          </a:p>
          <a:p>
            <a:pPr marL="404307" indent="-404307">
              <a:spcBef>
                <a:spcPts val="714"/>
              </a:spcBef>
              <a:tabLst>
                <a:tab pos="404307" algn="l"/>
                <a:tab pos="1492534" algn="l"/>
                <a:tab pos="2580762" algn="l"/>
                <a:tab pos="3668989" algn="l"/>
                <a:tab pos="4757216" algn="l"/>
                <a:tab pos="5845444" algn="l"/>
                <a:tab pos="6933671" algn="l"/>
                <a:tab pos="8021899" algn="l"/>
                <a:tab pos="9110126" algn="l"/>
                <a:tab pos="10198354" algn="l"/>
                <a:tab pos="11286581" algn="l"/>
                <a:tab pos="12374809" algn="l"/>
              </a:tabLst>
            </a:pPr>
            <a:endParaRPr lang="ru-RU" sz="2600" dirty="0">
              <a:solidFill>
                <a:srgbClr val="000000"/>
              </a:solidFill>
            </a:endParaRPr>
          </a:p>
        </p:txBody>
      </p:sp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451" y="223888"/>
            <a:ext cx="1831631" cy="45274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" name="Рисунок 7" descr="PISA_WebBanner6-0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9947471" y="161907"/>
            <a:ext cx="1753599" cy="540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0" y="413842"/>
            <a:ext cx="11781843" cy="12961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Основные характеристики заданий исследования </a:t>
            </a:r>
            <a:r>
              <a:rPr lang="en-US" dirty="0" smtClean="0"/>
              <a:t>PISA</a:t>
            </a:r>
            <a:endParaRPr lang="ru-RU" dirty="0" smtClean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827857" y="1709986"/>
            <a:ext cx="10755972" cy="439248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Типы знаний (содержательное, процессуальное, методологическое)</a:t>
            </a:r>
          </a:p>
          <a:p>
            <a:r>
              <a:rPr lang="ru-RU" sz="2800" dirty="0" smtClean="0"/>
              <a:t>Компетенции (научное объяснение явлений, …) </a:t>
            </a:r>
          </a:p>
          <a:p>
            <a:r>
              <a:rPr lang="ru-RU" sz="2800" dirty="0" err="1" smtClean="0"/>
              <a:t>Контек</a:t>
            </a:r>
            <a:r>
              <a:rPr lang="en-US" sz="2800" dirty="0" smtClean="0"/>
              <a:t>c</a:t>
            </a:r>
            <a:r>
              <a:rPr lang="ru-RU" sz="2800" dirty="0" smtClean="0"/>
              <a:t>т</a:t>
            </a:r>
            <a:r>
              <a:rPr lang="en-US" sz="2800" dirty="0" smtClean="0"/>
              <a:t>/</a:t>
            </a:r>
            <a:r>
              <a:rPr lang="ru-RU" sz="2800" dirty="0" smtClean="0"/>
              <a:t>ситуация (здоровье; природные ресурсы; окружающая среда; опасности и риски; новые знания в области науки и технологии)</a:t>
            </a:r>
            <a:r>
              <a:rPr lang="ru-RU" sz="2800" b="1" dirty="0" smtClean="0"/>
              <a:t> </a:t>
            </a:r>
            <a:r>
              <a:rPr lang="en-US" sz="2800" dirty="0" smtClean="0"/>
              <a:t>/</a:t>
            </a:r>
            <a:r>
              <a:rPr lang="ru-RU" sz="2800" dirty="0" smtClean="0"/>
              <a:t>личная, местная</a:t>
            </a:r>
            <a:r>
              <a:rPr lang="en-GB" sz="2800" dirty="0" smtClean="0"/>
              <a:t>/</a:t>
            </a:r>
            <a:r>
              <a:rPr lang="ru-RU" sz="2800" dirty="0" smtClean="0"/>
              <a:t> национальная, глобальная  </a:t>
            </a:r>
          </a:p>
          <a:p>
            <a:r>
              <a:rPr lang="ru-RU" sz="2800" dirty="0" smtClean="0"/>
              <a:t>Когнитивный уровень (низкий, средний, высокий)</a:t>
            </a:r>
          </a:p>
          <a:p>
            <a:r>
              <a:rPr lang="ru-RU" sz="2800" dirty="0" smtClean="0"/>
              <a:t>Тип задания (стандартное или интерактивное)</a:t>
            </a:r>
          </a:p>
          <a:p>
            <a:r>
              <a:rPr lang="ru-RU" sz="2800" dirty="0" smtClean="0"/>
              <a:t>Форма задания (с закрытым или открытым ответом)</a:t>
            </a:r>
          </a:p>
        </p:txBody>
      </p:sp>
      <p:pic>
        <p:nvPicPr>
          <p:cNvPr id="17412" name="Picture 5" descr="logo_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43794" y="6288741"/>
            <a:ext cx="2537057" cy="726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00865" y="125811"/>
            <a:ext cx="1753599" cy="540000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88" y="161907"/>
            <a:ext cx="1762463" cy="5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1043" y="197067"/>
            <a:ext cx="10946566" cy="968390"/>
          </a:xfrm>
        </p:spPr>
        <p:txBody>
          <a:bodyPr>
            <a:noAutofit/>
          </a:bodyPr>
          <a:lstStyle/>
          <a:p>
            <a:pPr algn="ctr"/>
            <a:r>
              <a:rPr lang="ru-RU" sz="3300" dirty="0" smtClean="0">
                <a:latin typeface="Arial Black" pitchFamily="34" charset="0"/>
              </a:rPr>
              <a:t>Параметры для анализа заданий на соответствие </a:t>
            </a:r>
            <a:r>
              <a:rPr lang="ru-RU" sz="3300" dirty="0" err="1" smtClean="0">
                <a:latin typeface="Arial Black" pitchFamily="34" charset="0"/>
              </a:rPr>
              <a:t>компетентностному</a:t>
            </a:r>
            <a:r>
              <a:rPr lang="ru-RU" sz="3300" dirty="0" smtClean="0">
                <a:latin typeface="Arial Black" pitchFamily="34" charset="0"/>
              </a:rPr>
              <a:t> подходу</a:t>
            </a:r>
            <a:endParaRPr lang="ru-RU" sz="3300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99435" y="1492566"/>
            <a:ext cx="10581415" cy="4872954"/>
          </a:xfrm>
        </p:spPr>
        <p:txBody>
          <a:bodyPr>
            <a:normAutofit/>
          </a:bodyPr>
          <a:lstStyle/>
          <a:p>
            <a:pPr>
              <a:spcAft>
                <a:spcPts val="714"/>
              </a:spcAft>
              <a:buFont typeface="Wingdings" pitchFamily="2" charset="2"/>
              <a:buChar char="w"/>
            </a:pPr>
            <a:r>
              <a:rPr lang="ru-RU" b="0" i="1" dirty="0" smtClean="0"/>
              <a:t>Наличие ситуационной значимости контекста</a:t>
            </a:r>
          </a:p>
          <a:p>
            <a:pPr>
              <a:spcAft>
                <a:spcPts val="714"/>
              </a:spcAft>
              <a:buFont typeface="Wingdings" pitchFamily="2" charset="2"/>
              <a:buChar char="w"/>
            </a:pPr>
            <a:r>
              <a:rPr lang="ru-RU" b="0" i="1" dirty="0" smtClean="0"/>
              <a:t>Необходимость перевода условий задачи, сформулированных с помощью обыденной семантики на язык</a:t>
            </a:r>
            <a:r>
              <a:rPr lang="en-US" b="0" i="1" dirty="0" smtClean="0"/>
              <a:t>, </a:t>
            </a:r>
            <a:r>
              <a:rPr lang="ru-RU" b="0" i="1" dirty="0" smtClean="0"/>
              <a:t> например</a:t>
            </a:r>
            <a:r>
              <a:rPr lang="en-US" b="0" i="1" dirty="0" smtClean="0"/>
              <a:t>, </a:t>
            </a:r>
            <a:r>
              <a:rPr lang="ru-RU" b="0" i="1" dirty="0" smtClean="0"/>
              <a:t>математики (математическое моделирование)</a:t>
            </a:r>
          </a:p>
          <a:p>
            <a:pPr>
              <a:spcAft>
                <a:spcPts val="714"/>
              </a:spcAft>
              <a:buFont typeface="Wingdings" pitchFamily="2" charset="2"/>
              <a:buChar char="w"/>
            </a:pPr>
            <a:r>
              <a:rPr lang="ru-RU" b="0" i="1" dirty="0" smtClean="0"/>
              <a:t>Новизна формулировки задачи, неопределенность</a:t>
            </a:r>
          </a:p>
          <a:p>
            <a:pPr>
              <a:spcAft>
                <a:spcPts val="714"/>
              </a:spcAft>
              <a:buFont typeface="Wingdings" pitchFamily="2" charset="2"/>
              <a:buChar char="w"/>
            </a:pPr>
            <a:endParaRPr lang="ru-RU" b="0" i="1" dirty="0" smtClean="0"/>
          </a:p>
        </p:txBody>
      </p:sp>
      <p:pic>
        <p:nvPicPr>
          <p:cNvPr id="4" name="Рисунок 3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9036769" y="6174483"/>
            <a:ext cx="2688850" cy="82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"/>
          <p:cNvSpPr txBox="1">
            <a:spLocks noChangeArrowheads="1"/>
          </p:cNvSpPr>
          <p:nvPr/>
        </p:nvSpPr>
        <p:spPr bwMode="auto">
          <a:xfrm>
            <a:off x="594043" y="286908"/>
            <a:ext cx="10692765" cy="96354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3600" b="1" dirty="0">
                <a:solidFill>
                  <a:srgbClr val="002060"/>
                </a:solidFill>
              </a:rPr>
              <a:t>Особенности </a:t>
            </a:r>
            <a:r>
              <a:rPr lang="ru-RU" sz="3600" b="1" dirty="0" smtClean="0">
                <a:solidFill>
                  <a:srgbClr val="002060"/>
                </a:solidFill>
              </a:rPr>
              <a:t>оценки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выполнения задания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1267" name="Text Box 2"/>
          <p:cNvSpPr txBox="1">
            <a:spLocks noChangeArrowheads="1"/>
          </p:cNvSpPr>
          <p:nvPr/>
        </p:nvSpPr>
        <p:spPr bwMode="auto">
          <a:xfrm>
            <a:off x="1542860" y="1175823"/>
            <a:ext cx="9743947" cy="598856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8823" tIns="54411" rIns="108823" bIns="54411"/>
          <a:lstStyle/>
          <a:p>
            <a:pPr>
              <a:spcBef>
                <a:spcPts val="952"/>
              </a:spcBef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3300" dirty="0">
                <a:solidFill>
                  <a:srgbClr val="000000"/>
                </a:solidFill>
              </a:rPr>
              <a:t>Понятия «верный ответ» или неверный ответ» не применяются (На некоторые вопросы не имеется «верного» ответа как такового) </a:t>
            </a:r>
          </a:p>
          <a:p>
            <a:pPr>
              <a:spcBef>
                <a:spcPts val="714"/>
              </a:spcBef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900" dirty="0">
                <a:solidFill>
                  <a:srgbClr val="000000"/>
                </a:solidFill>
              </a:rPr>
              <a:t>			Два вида шкал:</a:t>
            </a:r>
          </a:p>
          <a:p>
            <a:pPr>
              <a:spcBef>
                <a:spcPts val="714"/>
              </a:spcBef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900" dirty="0">
                <a:solidFill>
                  <a:srgbClr val="000000"/>
                </a:solidFill>
              </a:rPr>
              <a:t>Дихотомическая шкала</a:t>
            </a:r>
          </a:p>
          <a:p>
            <a:pPr>
              <a:spcBef>
                <a:spcPts val="714"/>
              </a:spcBef>
              <a:buFont typeface="Arial" pitchFamily="34" charset="0"/>
              <a:buChar char="•"/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900" dirty="0">
                <a:solidFill>
                  <a:srgbClr val="000000"/>
                </a:solidFill>
              </a:rPr>
              <a:t>«ответ принимается полностью»  </a:t>
            </a:r>
          </a:p>
          <a:p>
            <a:pPr>
              <a:spcBef>
                <a:spcPts val="714"/>
              </a:spcBef>
              <a:buFont typeface="Arial" pitchFamily="34" charset="0"/>
              <a:buChar char="•"/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900" dirty="0">
                <a:solidFill>
                  <a:srgbClr val="000000"/>
                </a:solidFill>
              </a:rPr>
              <a:t>«ответ не принимается»</a:t>
            </a:r>
          </a:p>
          <a:p>
            <a:pPr>
              <a:spcBef>
                <a:spcPts val="298"/>
              </a:spcBef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spcBef>
                <a:spcPts val="714"/>
              </a:spcBef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900" dirty="0" err="1">
                <a:solidFill>
                  <a:srgbClr val="000000"/>
                </a:solidFill>
              </a:rPr>
              <a:t>Политомическая</a:t>
            </a:r>
            <a:r>
              <a:rPr lang="ru-RU" sz="2900" dirty="0">
                <a:solidFill>
                  <a:srgbClr val="000000"/>
                </a:solidFill>
              </a:rPr>
              <a:t> шкала</a:t>
            </a:r>
          </a:p>
          <a:p>
            <a:pPr>
              <a:spcBef>
                <a:spcPts val="714"/>
              </a:spcBef>
              <a:buFont typeface="Arial" pitchFamily="34" charset="0"/>
              <a:buChar char="•"/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900" dirty="0">
                <a:solidFill>
                  <a:srgbClr val="000000"/>
                </a:solidFill>
              </a:rPr>
              <a:t>«ответ принимается полностью»</a:t>
            </a:r>
          </a:p>
          <a:p>
            <a:pPr>
              <a:spcBef>
                <a:spcPts val="714"/>
              </a:spcBef>
              <a:buFont typeface="Arial" pitchFamily="34" charset="0"/>
              <a:buChar char="•"/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900" dirty="0">
                <a:solidFill>
                  <a:srgbClr val="000000"/>
                </a:solidFill>
              </a:rPr>
              <a:t>«ответ принимается частично»</a:t>
            </a:r>
          </a:p>
          <a:p>
            <a:pPr>
              <a:spcBef>
                <a:spcPts val="714"/>
              </a:spcBef>
              <a:buFont typeface="Arial" pitchFamily="34" charset="0"/>
              <a:buChar char="•"/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900" dirty="0">
                <a:solidFill>
                  <a:srgbClr val="000000"/>
                </a:solidFill>
              </a:rPr>
              <a:t>«ответ не принимается</a:t>
            </a:r>
            <a:r>
              <a:rPr lang="ru-RU" sz="2900" dirty="0" smtClean="0">
                <a:solidFill>
                  <a:srgbClr val="000000"/>
                </a:solidFill>
              </a:rPr>
              <a:t>»</a:t>
            </a:r>
            <a:endParaRPr lang="ru-RU" sz="2900" dirty="0">
              <a:solidFill>
                <a:srgbClr val="000000"/>
              </a:solidFill>
            </a:endParaRPr>
          </a:p>
        </p:txBody>
      </p:sp>
      <p:pic>
        <p:nvPicPr>
          <p:cNvPr id="1126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451" y="223888"/>
            <a:ext cx="1831631" cy="45274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" name="Рисунок 7" descr="PISA_WebBanner6-0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9947471" y="161907"/>
            <a:ext cx="1753599" cy="540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44051" indent="-544051">
              <a:lnSpc>
                <a:spcPct val="90000"/>
              </a:lnSpc>
              <a:buNone/>
              <a:defRPr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1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. Международный контекст развития национальных систем образования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Новые вызовы</a:t>
            </a:r>
          </a:p>
          <a:p>
            <a:pPr marL="544051" indent="-544051">
              <a:lnSpc>
                <a:spcPct val="90000"/>
              </a:lnSpc>
              <a:buNone/>
              <a:defRPr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544051" indent="-544051">
              <a:lnSpc>
                <a:spcPct val="90000"/>
              </a:lnSpc>
              <a:buNone/>
              <a:defRPr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2124001" y="3582195"/>
            <a:ext cx="3384376" cy="1728191"/>
          </a:xfrm>
          <a:prstGeom prst="rect">
            <a:avLst/>
          </a:prstGeom>
          <a:solidFill>
            <a:schemeClr val="accent2">
              <a:lumMod val="60000"/>
              <a:lumOff val="40000"/>
              <a:alpha val="36000"/>
            </a:schemeClr>
          </a:solidFill>
          <a:ln w="9525">
            <a:noFill/>
            <a:miter lim="800000"/>
            <a:headEnd/>
            <a:tailEnd/>
          </a:ln>
        </p:spPr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sz="3800" dirty="0" smtClean="0"/>
              <a:t>Уровни функциональной </a:t>
            </a:r>
            <a:br>
              <a:rPr lang="ru-RU" sz="3800" dirty="0" smtClean="0"/>
            </a:br>
            <a:r>
              <a:rPr lang="ru-RU" sz="3800" dirty="0" smtClean="0"/>
              <a:t>грамотности в исследовании </a:t>
            </a:r>
            <a:r>
              <a:rPr lang="en-US" sz="3800" dirty="0" smtClean="0"/>
              <a:t>PISA</a:t>
            </a:r>
            <a:endParaRPr lang="ru-RU" sz="3800" dirty="0"/>
          </a:p>
        </p:txBody>
      </p:sp>
      <p:sp>
        <p:nvSpPr>
          <p:cNvPr id="14339" name="Text Box 366"/>
          <p:cNvSpPr txBox="1">
            <a:spLocks noChangeArrowheads="1"/>
          </p:cNvSpPr>
          <p:nvPr/>
        </p:nvSpPr>
        <p:spPr bwMode="auto">
          <a:xfrm>
            <a:off x="5659905" y="2454467"/>
            <a:ext cx="6220945" cy="827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823" tIns="54411" rIns="108823" bIns="54411"/>
          <a:lstStyle/>
          <a:p>
            <a:pPr>
              <a:spcAft>
                <a:spcPts val="1190"/>
              </a:spcAft>
            </a:pPr>
            <a:r>
              <a:rPr lang="ru-RU" dirty="0"/>
              <a:t>Самостоятельно мыслящие и способные функционировать в сложных условиях</a:t>
            </a:r>
          </a:p>
        </p:txBody>
      </p:sp>
      <p:sp>
        <p:nvSpPr>
          <p:cNvPr id="14340" name="Text Box 367"/>
          <p:cNvSpPr txBox="1">
            <a:spLocks noChangeArrowheads="1"/>
          </p:cNvSpPr>
          <p:nvPr/>
        </p:nvSpPr>
        <p:spPr bwMode="auto">
          <a:xfrm>
            <a:off x="5659905" y="3507566"/>
            <a:ext cx="6220945" cy="902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823" tIns="54411" rIns="108823" bIns="54411"/>
          <a:lstStyle/>
          <a:p>
            <a:pPr>
              <a:spcAft>
                <a:spcPts val="1190"/>
              </a:spcAft>
            </a:pPr>
            <a:r>
              <a:rPr lang="ru-RU" i="1" dirty="0"/>
              <a:t>4 уровень</a:t>
            </a:r>
            <a:r>
              <a:rPr lang="ru-RU" dirty="0"/>
              <a:t> – проявляется способность использовать имеющиеся знания и умения для получения новой информации</a:t>
            </a:r>
          </a:p>
        </p:txBody>
      </p:sp>
      <p:sp>
        <p:nvSpPr>
          <p:cNvPr id="14341" name="Text Box 368"/>
          <p:cNvSpPr txBox="1">
            <a:spLocks noChangeArrowheads="1"/>
          </p:cNvSpPr>
          <p:nvPr/>
        </p:nvSpPr>
        <p:spPr bwMode="auto">
          <a:xfrm>
            <a:off x="5659905" y="5011755"/>
            <a:ext cx="6220945" cy="1578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823" tIns="54411" rIns="108823" bIns="54411"/>
          <a:lstStyle/>
          <a:p>
            <a:pPr>
              <a:spcAft>
                <a:spcPts val="1190"/>
              </a:spcAft>
            </a:pPr>
            <a:r>
              <a:rPr lang="ru-RU" i="1" dirty="0"/>
              <a:t>2 уровень</a:t>
            </a:r>
            <a:r>
              <a:rPr lang="ru-RU" dirty="0"/>
              <a:t> – пороговый, при достижении которого учащиеся начинают демонстрировать применение знаний и умений в простейших не учебных ситуациях</a:t>
            </a:r>
          </a:p>
        </p:txBody>
      </p:sp>
      <p:sp>
        <p:nvSpPr>
          <p:cNvPr id="14342" name="Правая фигурная скобка 368"/>
          <p:cNvSpPr>
            <a:spLocks/>
          </p:cNvSpPr>
          <p:nvPr/>
        </p:nvSpPr>
        <p:spPr bwMode="auto">
          <a:xfrm>
            <a:off x="5379385" y="2078005"/>
            <a:ext cx="280520" cy="1429561"/>
          </a:xfrm>
          <a:prstGeom prst="rightBrace">
            <a:avLst>
              <a:gd name="adj1" fmla="val 68341"/>
              <a:gd name="adj2" fmla="val 50000"/>
            </a:avLst>
          </a:prstGeom>
          <a:noFill/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lIns="108823" tIns="54411" rIns="108823" bIns="54411"/>
          <a:lstStyle/>
          <a:p>
            <a:endParaRPr lang="ru-RU"/>
          </a:p>
        </p:txBody>
      </p:sp>
      <p:pic>
        <p:nvPicPr>
          <p:cNvPr id="14343" name="Picture 36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0563" y="1325081"/>
            <a:ext cx="3648823" cy="5194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PISA_WebBanner6-0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9900865" y="125810"/>
            <a:ext cx="1753598" cy="540000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87" y="161906"/>
            <a:ext cx="1762463" cy="540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" name="Прямая соединительная линия 19"/>
          <p:cNvCxnSpPr/>
          <p:nvPr/>
        </p:nvCxnSpPr>
        <p:spPr>
          <a:xfrm flipH="1">
            <a:off x="2196009" y="4446290"/>
            <a:ext cx="3103543" cy="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1"/>
          <p:cNvSpPr txBox="1"/>
          <p:nvPr/>
        </p:nvSpPr>
        <p:spPr>
          <a:xfrm>
            <a:off x="287562" y="4230266"/>
            <a:ext cx="1836439" cy="86409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050" b="0" i="0" kern="0" baseline="0" dirty="0">
                <a:latin typeface="Arial" pitchFamily="34" charset="0"/>
                <a:cs typeface="Arial" pitchFamily="34" charset="0"/>
              </a:rPr>
              <a:t>Среднее значение </a:t>
            </a:r>
            <a:r>
              <a:rPr lang="ru-RU" sz="1050" b="0" i="0" kern="0" baseline="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050" b="0" i="0" kern="0" baseline="0" dirty="0" smtClean="0">
                <a:latin typeface="Arial" pitchFamily="34" charset="0"/>
                <a:cs typeface="Arial" pitchFamily="34" charset="0"/>
              </a:rPr>
            </a:br>
            <a:r>
              <a:rPr lang="ru-RU" sz="1050" b="0" i="0" kern="0" baseline="0" dirty="0" smtClean="0">
                <a:latin typeface="Arial" pitchFamily="34" charset="0"/>
                <a:cs typeface="Arial" pitchFamily="34" charset="0"/>
              </a:rPr>
              <a:t>международной </a:t>
            </a:r>
            <a:r>
              <a:rPr lang="ru-RU" sz="1050" b="0" i="0" kern="0" baseline="0" dirty="0">
                <a:latin typeface="Arial" pitchFamily="34" charset="0"/>
                <a:cs typeface="Arial" pitchFamily="34" charset="0"/>
              </a:rPr>
              <a:t>шкалы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5076329" y="4302274"/>
            <a:ext cx="576064" cy="57606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i="0" kern="0" baseline="0" dirty="0" smtClean="0">
                <a:latin typeface="Arial" pitchFamily="34" charset="0"/>
                <a:cs typeface="Arial" pitchFamily="34" charset="0"/>
              </a:rPr>
              <a:t>500</a:t>
            </a:r>
            <a:endParaRPr lang="ru-RU" sz="1200" b="1" i="0" kern="0" baseline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1"/>
          <p:cNvSpPr txBox="1"/>
          <p:nvPr/>
        </p:nvSpPr>
        <p:spPr>
          <a:xfrm>
            <a:off x="5076329" y="5310386"/>
            <a:ext cx="576064" cy="50405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i="0" kern="0" baseline="0" dirty="0" smtClean="0">
                <a:latin typeface="Arial" pitchFamily="34" charset="0"/>
                <a:cs typeface="Arial" pitchFamily="34" charset="0"/>
              </a:rPr>
              <a:t>400</a:t>
            </a:r>
            <a:endParaRPr lang="ru-RU" sz="1200" b="1" i="0" kern="0" baseline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5076329" y="3510186"/>
            <a:ext cx="576064" cy="50405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i="0" kern="0" baseline="0" dirty="0" smtClean="0">
                <a:latin typeface="Arial" pitchFamily="34" charset="0"/>
                <a:cs typeface="Arial" pitchFamily="34" charset="0"/>
              </a:rPr>
              <a:t>600</a:t>
            </a:r>
            <a:endParaRPr lang="ru-RU" sz="1200" b="1" i="0" kern="0" baseline="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1"/>
          <p:cNvSpPr txBox="1">
            <a:spLocks noChangeArrowheads="1"/>
          </p:cNvSpPr>
          <p:nvPr/>
        </p:nvSpPr>
        <p:spPr bwMode="auto">
          <a:xfrm>
            <a:off x="862188" y="135993"/>
            <a:ext cx="10692765" cy="58708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8810" tIns="54405" rIns="108810" bIns="54405" anchor="ctr"/>
          <a:lstStyle/>
          <a:p>
            <a:pPr algn="ctr">
              <a:lnSpc>
                <a:spcPct val="80000"/>
              </a:lnSpc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3300" dirty="0">
                <a:solidFill>
                  <a:srgbClr val="222268"/>
                </a:solidFill>
              </a:rPr>
              <a:t>Примеры заданий </a:t>
            </a: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451" y="197353"/>
            <a:ext cx="1831631" cy="45274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2293" name="Text Box 6"/>
          <p:cNvSpPr txBox="1">
            <a:spLocks noChangeArrowheads="1"/>
          </p:cNvSpPr>
          <p:nvPr/>
        </p:nvSpPr>
        <p:spPr bwMode="auto">
          <a:xfrm>
            <a:off x="1262341" y="1099536"/>
            <a:ext cx="4304746" cy="52737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1200" dirty="0">
                <a:solidFill>
                  <a:srgbClr val="000000"/>
                </a:solidFill>
              </a:rPr>
              <a:t>      </a:t>
            </a:r>
            <a:r>
              <a:rPr lang="ru-RU" sz="1300" dirty="0">
                <a:solidFill>
                  <a:srgbClr val="000000"/>
                </a:solidFill>
              </a:rPr>
              <a:t>На рынке помидоры можно купить килограммами или ящиками.</a:t>
            </a:r>
          </a:p>
        </p:txBody>
      </p:sp>
      <p:sp>
        <p:nvSpPr>
          <p:cNvPr id="12294" name="Text Box 7"/>
          <p:cNvSpPr txBox="1">
            <a:spLocks noChangeArrowheads="1"/>
          </p:cNvSpPr>
          <p:nvPr/>
        </p:nvSpPr>
        <p:spPr bwMode="auto">
          <a:xfrm>
            <a:off x="1074640" y="820920"/>
            <a:ext cx="2506116" cy="37314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7096" tIns="55690" rIns="107096" bIns="55690"/>
          <a:lstStyle/>
          <a:p>
            <a:pPr>
              <a:spcBef>
                <a:spcPts val="536"/>
              </a:spcBef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dirty="0">
                <a:solidFill>
                  <a:srgbClr val="0000FF"/>
                </a:solidFill>
              </a:rPr>
              <a:t>НА РЫНКЕ</a:t>
            </a:r>
          </a:p>
        </p:txBody>
      </p:sp>
      <p:sp>
        <p:nvSpPr>
          <p:cNvPr id="12295" name="Text Box 8"/>
          <p:cNvSpPr txBox="1">
            <a:spLocks noChangeArrowheads="1"/>
          </p:cNvSpPr>
          <p:nvPr/>
        </p:nvSpPr>
        <p:spPr bwMode="auto">
          <a:xfrm>
            <a:off x="6033246" y="802678"/>
            <a:ext cx="4117045" cy="37314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7096" tIns="55690" rIns="107096" bIns="55690"/>
          <a:lstStyle/>
          <a:p>
            <a:pPr>
              <a:spcBef>
                <a:spcPts val="536"/>
              </a:spcBef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dirty="0">
                <a:solidFill>
                  <a:srgbClr val="0000FF"/>
                </a:solidFill>
              </a:rPr>
              <a:t>НОВОЕ ПРЕДЛОЖЕНИЕ</a:t>
            </a:r>
          </a:p>
        </p:txBody>
      </p:sp>
      <p:sp>
        <p:nvSpPr>
          <p:cNvPr id="12296" name="Rectangle 9"/>
          <p:cNvSpPr>
            <a:spLocks noChangeArrowheads="1"/>
          </p:cNvSpPr>
          <p:nvPr/>
        </p:nvSpPr>
        <p:spPr bwMode="auto">
          <a:xfrm>
            <a:off x="0" y="1"/>
            <a:ext cx="11880850" cy="165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108810" tIns="54405" rIns="108810" bIns="54405" anchor="ctr"/>
          <a:lstStyle/>
          <a:p>
            <a:endParaRPr lang="ru-RU"/>
          </a:p>
        </p:txBody>
      </p:sp>
      <p:sp>
        <p:nvSpPr>
          <p:cNvPr id="12297" name="Rectangle 10"/>
          <p:cNvSpPr>
            <a:spLocks noChangeArrowheads="1"/>
          </p:cNvSpPr>
          <p:nvPr/>
        </p:nvSpPr>
        <p:spPr bwMode="auto">
          <a:xfrm>
            <a:off x="981820" y="1475999"/>
            <a:ext cx="4933853" cy="180602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108810" tIns="54405" rIns="108810" bIns="54405" anchor="ctr"/>
          <a:lstStyle/>
          <a:p>
            <a:endParaRPr lang="ru-RU"/>
          </a:p>
        </p:txBody>
      </p: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1249965" y="1626915"/>
            <a:ext cx="4445006" cy="1666715"/>
            <a:chOff x="606" y="981"/>
            <a:chExt cx="2155" cy="1005"/>
          </a:xfrm>
        </p:grpSpPr>
        <p:sp>
          <p:nvSpPr>
            <p:cNvPr id="12314" name="Text Box 12"/>
            <p:cNvSpPr txBox="1">
              <a:spLocks noChangeArrowheads="1"/>
            </p:cNvSpPr>
            <p:nvPr/>
          </p:nvSpPr>
          <p:spPr bwMode="auto">
            <a:xfrm>
              <a:off x="606" y="1808"/>
              <a:ext cx="997" cy="178"/>
            </a:xfrm>
            <a:prstGeom prst="rect">
              <a:avLst/>
            </a:prstGeom>
            <a:solidFill>
              <a:srgbClr val="F2F2F2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tabLst>
                  <a:tab pos="0" algn="l"/>
                  <a:tab pos="1088100" algn="l"/>
                  <a:tab pos="2176201" algn="l"/>
                  <a:tab pos="3264301" algn="l"/>
                  <a:tab pos="4352402" algn="l"/>
                  <a:tab pos="5440502" algn="l"/>
                  <a:tab pos="6528603" algn="l"/>
                  <a:tab pos="7616703" algn="l"/>
                  <a:tab pos="8704805" algn="l"/>
                  <a:tab pos="9792904" algn="l"/>
                  <a:tab pos="10881004" algn="l"/>
                  <a:tab pos="11969106" algn="l"/>
                </a:tabLst>
              </a:pPr>
              <a:r>
                <a:rPr lang="en-GB" sz="1300" dirty="0">
                  <a:solidFill>
                    <a:srgbClr val="000000"/>
                  </a:solidFill>
                  <a:cs typeface="Times New Roman" pitchFamily="18" charset="0"/>
                </a:rPr>
                <a:t>2</a:t>
              </a:r>
              <a:r>
                <a:rPr lang="ru-RU" sz="1300" dirty="0">
                  <a:solidFill>
                    <a:srgbClr val="000000"/>
                  </a:solidFill>
                  <a:cs typeface="Times New Roman" pitchFamily="18" charset="0"/>
                </a:rPr>
                <a:t>,</a:t>
              </a:r>
              <a:r>
                <a:rPr lang="en-GB" sz="1300" dirty="0">
                  <a:solidFill>
                    <a:srgbClr val="000000"/>
                  </a:solidFill>
                  <a:cs typeface="Times New Roman" pitchFamily="18" charset="0"/>
                </a:rPr>
                <a:t>75 </a:t>
              </a:r>
              <a:r>
                <a:rPr lang="ru-RU" sz="1300" dirty="0" err="1">
                  <a:solidFill>
                    <a:srgbClr val="000000"/>
                  </a:solidFill>
                  <a:cs typeface="Times New Roman" pitchFamily="18" charset="0"/>
                </a:rPr>
                <a:t>зедов</a:t>
              </a:r>
              <a:r>
                <a:rPr lang="ru-RU" sz="1300" dirty="0">
                  <a:solidFill>
                    <a:srgbClr val="000000"/>
                  </a:solidFill>
                  <a:cs typeface="Times New Roman" pitchFamily="18" charset="0"/>
                </a:rPr>
                <a:t> за 1 кг</a:t>
              </a:r>
            </a:p>
          </p:txBody>
        </p:sp>
        <p:pic>
          <p:nvPicPr>
            <p:cNvPr id="12315" name="Picture 1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68" y="981"/>
              <a:ext cx="1193" cy="75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12316" name="Picture 1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37" y="1486"/>
              <a:ext cx="369" cy="29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2317" name="Text Box 15"/>
            <p:cNvSpPr txBox="1">
              <a:spLocks noChangeArrowheads="1"/>
            </p:cNvSpPr>
            <p:nvPr/>
          </p:nvSpPr>
          <p:spPr bwMode="auto">
            <a:xfrm>
              <a:off x="1642" y="1808"/>
              <a:ext cx="1056" cy="178"/>
            </a:xfrm>
            <a:prstGeom prst="rect">
              <a:avLst/>
            </a:prstGeom>
            <a:solidFill>
              <a:srgbClr val="F2F2F2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tabLst>
                  <a:tab pos="0" algn="l"/>
                  <a:tab pos="1088100" algn="l"/>
                  <a:tab pos="2176201" algn="l"/>
                  <a:tab pos="3264301" algn="l"/>
                  <a:tab pos="4352402" algn="l"/>
                  <a:tab pos="5440502" algn="l"/>
                  <a:tab pos="6528603" algn="l"/>
                  <a:tab pos="7616703" algn="l"/>
                  <a:tab pos="8704805" algn="l"/>
                  <a:tab pos="9792904" algn="l"/>
                  <a:tab pos="10881004" algn="l"/>
                  <a:tab pos="11969106" algn="l"/>
                </a:tabLst>
              </a:pPr>
              <a:r>
                <a:rPr lang="en-GB" sz="1300" dirty="0">
                  <a:solidFill>
                    <a:srgbClr val="000000"/>
                  </a:solidFill>
                  <a:cs typeface="Times New Roman" pitchFamily="18" charset="0"/>
                </a:rPr>
                <a:t>22 </a:t>
              </a:r>
              <a:r>
                <a:rPr lang="ru-RU" sz="1300" dirty="0" err="1">
                  <a:solidFill>
                    <a:srgbClr val="000000"/>
                  </a:solidFill>
                  <a:cs typeface="Times New Roman" pitchFamily="18" charset="0"/>
                </a:rPr>
                <a:t>зеда</a:t>
              </a:r>
              <a:r>
                <a:rPr lang="ru-RU" sz="1300" dirty="0">
                  <a:solidFill>
                    <a:srgbClr val="000000"/>
                  </a:solidFill>
                  <a:cs typeface="Times New Roman" pitchFamily="18" charset="0"/>
                </a:rPr>
                <a:t> за ящик </a:t>
              </a:r>
              <a:r>
                <a:rPr lang="en-GB" sz="1300" dirty="0">
                  <a:solidFill>
                    <a:srgbClr val="000000"/>
                  </a:solidFill>
                  <a:cs typeface="Times New Roman" pitchFamily="18" charset="0"/>
                </a:rPr>
                <a:t>10 </a:t>
              </a:r>
              <a:r>
                <a:rPr lang="ru-RU" sz="1300" dirty="0">
                  <a:solidFill>
                    <a:srgbClr val="000000"/>
                  </a:solidFill>
                  <a:cs typeface="Times New Roman" pitchFamily="18" charset="0"/>
                </a:rPr>
                <a:t>кг</a:t>
              </a:r>
            </a:p>
          </p:txBody>
        </p:sp>
      </p:grpSp>
      <p:sp>
        <p:nvSpPr>
          <p:cNvPr id="12299" name="Text Box 16"/>
          <p:cNvSpPr txBox="1">
            <a:spLocks noChangeArrowheads="1"/>
          </p:cNvSpPr>
          <p:nvPr/>
        </p:nvSpPr>
        <p:spPr bwMode="auto">
          <a:xfrm>
            <a:off x="1262341" y="3431279"/>
            <a:ext cx="4304746" cy="30183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1200" dirty="0">
                <a:solidFill>
                  <a:srgbClr val="000000"/>
                </a:solidFill>
              </a:rPr>
              <a:t> </a:t>
            </a:r>
            <a:r>
              <a:rPr lang="ru-RU" sz="1300" dirty="0">
                <a:solidFill>
                  <a:srgbClr val="000000"/>
                </a:solidFill>
              </a:rPr>
              <a:t>Вопрос 2: НА РЫНКЕ </a:t>
            </a:r>
            <a:r>
              <a:rPr lang="ru-RU" sz="1300" i="1" dirty="0">
                <a:solidFill>
                  <a:srgbClr val="FF0000"/>
                </a:solidFill>
              </a:rPr>
              <a:t>(уровень 2, 459 баллов)</a:t>
            </a:r>
          </a:p>
        </p:txBody>
      </p:sp>
      <p:sp>
        <p:nvSpPr>
          <p:cNvPr id="12300" name="Line 17"/>
          <p:cNvSpPr>
            <a:spLocks noChangeShapeType="1"/>
          </p:cNvSpPr>
          <p:nvPr/>
        </p:nvSpPr>
        <p:spPr bwMode="auto">
          <a:xfrm>
            <a:off x="1262341" y="3507566"/>
            <a:ext cx="4304746" cy="1658"/>
          </a:xfrm>
          <a:prstGeom prst="line">
            <a:avLst/>
          </a:prstGeom>
          <a:noFill/>
          <a:ln w="9360">
            <a:solidFill>
              <a:srgbClr val="0000FF"/>
            </a:solidFill>
            <a:miter lim="800000"/>
            <a:headEnd/>
            <a:tailEnd/>
          </a:ln>
        </p:spPr>
        <p:txBody>
          <a:bodyPr lIns="108810" tIns="54405" rIns="108810" bIns="54405"/>
          <a:lstStyle/>
          <a:p>
            <a:endParaRPr lang="ru-RU"/>
          </a:p>
        </p:txBody>
      </p:sp>
      <p:pic>
        <p:nvPicPr>
          <p:cNvPr id="12301" name="Picture 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9003" y="3733113"/>
            <a:ext cx="5354633" cy="157881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2302" name="Text Box 19"/>
          <p:cNvSpPr txBox="1">
            <a:spLocks noChangeArrowheads="1"/>
          </p:cNvSpPr>
          <p:nvPr/>
        </p:nvSpPr>
        <p:spPr bwMode="auto">
          <a:xfrm>
            <a:off x="1262341" y="5688393"/>
            <a:ext cx="4304746" cy="30017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1200" dirty="0">
                <a:solidFill>
                  <a:srgbClr val="000000"/>
                </a:solidFill>
              </a:rPr>
              <a:t> </a:t>
            </a:r>
            <a:r>
              <a:rPr lang="ru-RU" sz="1300" dirty="0">
                <a:solidFill>
                  <a:srgbClr val="000000"/>
                </a:solidFill>
              </a:rPr>
              <a:t>Вопрос 3: НА РЫНКЕ </a:t>
            </a:r>
            <a:r>
              <a:rPr lang="ru-RU" sz="1300" i="1" dirty="0">
                <a:solidFill>
                  <a:srgbClr val="FF0000"/>
                </a:solidFill>
              </a:rPr>
              <a:t>(уровень 1, 398 баллов)</a:t>
            </a:r>
          </a:p>
        </p:txBody>
      </p:sp>
      <p:sp>
        <p:nvSpPr>
          <p:cNvPr id="12303" name="Text Box 20"/>
          <p:cNvSpPr txBox="1">
            <a:spLocks noChangeArrowheads="1"/>
          </p:cNvSpPr>
          <p:nvPr/>
        </p:nvSpPr>
        <p:spPr bwMode="auto">
          <a:xfrm>
            <a:off x="1262340" y="5086386"/>
            <a:ext cx="4397565" cy="52737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1200" dirty="0">
                <a:solidFill>
                  <a:srgbClr val="000000"/>
                </a:solidFill>
              </a:rPr>
              <a:t>      </a:t>
            </a:r>
            <a:r>
              <a:rPr lang="ru-RU" sz="1300" dirty="0">
                <a:solidFill>
                  <a:srgbClr val="000000"/>
                </a:solidFill>
              </a:rPr>
              <a:t>Запишите обоснование, поддерживающее данное утверждение.</a:t>
            </a:r>
          </a:p>
        </p:txBody>
      </p:sp>
      <p:sp>
        <p:nvSpPr>
          <p:cNvPr id="12304" name="Text Box 21"/>
          <p:cNvSpPr txBox="1">
            <a:spLocks noChangeArrowheads="1"/>
          </p:cNvSpPr>
          <p:nvPr/>
        </p:nvSpPr>
        <p:spPr bwMode="auto">
          <a:xfrm>
            <a:off x="1299469" y="5970323"/>
            <a:ext cx="4397565" cy="90218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1200" dirty="0">
                <a:solidFill>
                  <a:srgbClr val="000000"/>
                </a:solidFill>
              </a:rPr>
              <a:t>      </a:t>
            </a:r>
            <a:r>
              <a:rPr lang="ru-RU" sz="1300" dirty="0">
                <a:solidFill>
                  <a:srgbClr val="000000"/>
                </a:solidFill>
              </a:rPr>
              <a:t>Для некоторых людей покупка ящика помидоров может быть плохим финансовым решением.</a:t>
            </a:r>
          </a:p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endParaRPr lang="ru-RU" sz="13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1300" dirty="0">
                <a:solidFill>
                  <a:srgbClr val="000000"/>
                </a:solidFill>
              </a:rPr>
              <a:t>     Объясните, почему.</a:t>
            </a:r>
          </a:p>
        </p:txBody>
      </p:sp>
      <p:sp>
        <p:nvSpPr>
          <p:cNvPr id="12305" name="Line 22"/>
          <p:cNvSpPr>
            <a:spLocks noChangeShapeType="1"/>
          </p:cNvSpPr>
          <p:nvPr/>
        </p:nvSpPr>
        <p:spPr bwMode="auto">
          <a:xfrm>
            <a:off x="1262341" y="5763020"/>
            <a:ext cx="4304746" cy="1658"/>
          </a:xfrm>
          <a:prstGeom prst="line">
            <a:avLst/>
          </a:prstGeom>
          <a:noFill/>
          <a:ln w="9360">
            <a:solidFill>
              <a:srgbClr val="0000FF"/>
            </a:solidFill>
            <a:miter lim="800000"/>
            <a:headEnd/>
            <a:tailEnd/>
          </a:ln>
        </p:spPr>
        <p:txBody>
          <a:bodyPr lIns="108810" tIns="54405" rIns="108810" bIns="54405"/>
          <a:lstStyle/>
          <a:p>
            <a:endParaRPr lang="ru-RU"/>
          </a:p>
        </p:txBody>
      </p:sp>
      <p:sp>
        <p:nvSpPr>
          <p:cNvPr id="12306" name="Text Box 23"/>
          <p:cNvSpPr txBox="1">
            <a:spLocks noChangeArrowheads="1"/>
          </p:cNvSpPr>
          <p:nvPr/>
        </p:nvSpPr>
        <p:spPr bwMode="auto">
          <a:xfrm>
            <a:off x="6128128" y="1099538"/>
            <a:ext cx="5519645" cy="210619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1200" dirty="0">
                <a:solidFill>
                  <a:srgbClr val="000000"/>
                </a:solidFill>
              </a:rPr>
              <a:t>      </a:t>
            </a:r>
            <a:r>
              <a:rPr lang="ru-RU" sz="1300" dirty="0">
                <a:solidFill>
                  <a:srgbClr val="000000"/>
                </a:solidFill>
              </a:rPr>
              <a:t>Алла Петровна получила кредит в 8000 </a:t>
            </a:r>
            <a:r>
              <a:rPr lang="ru-RU" sz="1300" dirty="0" err="1">
                <a:solidFill>
                  <a:srgbClr val="000000"/>
                </a:solidFill>
              </a:rPr>
              <a:t>зедов</a:t>
            </a:r>
            <a:r>
              <a:rPr lang="ru-RU" sz="1300" dirty="0">
                <a:solidFill>
                  <a:srgbClr val="000000"/>
                </a:solidFill>
              </a:rPr>
              <a:t> от финансовой компании «Первый кредит». Годовая процентная ставка на кредит составляет 15%. Ее ежемесячные выплаты по возврату кредита составляют 150 </a:t>
            </a:r>
            <a:r>
              <a:rPr lang="ru-RU" sz="1300" dirty="0" err="1">
                <a:solidFill>
                  <a:srgbClr val="000000"/>
                </a:solidFill>
              </a:rPr>
              <a:t>зедов</a:t>
            </a:r>
            <a:r>
              <a:rPr lang="ru-RU" sz="1300" dirty="0">
                <a:solidFill>
                  <a:srgbClr val="000000"/>
                </a:solidFill>
              </a:rPr>
              <a:t>. </a:t>
            </a:r>
          </a:p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1300" dirty="0">
                <a:solidFill>
                  <a:srgbClr val="000000"/>
                </a:solidFill>
              </a:rPr>
              <a:t>     После одного года долг Аллы Петровны все еще составляет 7400 </a:t>
            </a:r>
            <a:r>
              <a:rPr lang="ru-RU" sz="1300" dirty="0" err="1">
                <a:solidFill>
                  <a:srgbClr val="000000"/>
                </a:solidFill>
              </a:rPr>
              <a:t>зедов</a:t>
            </a:r>
            <a:r>
              <a:rPr lang="ru-RU" sz="1300" dirty="0">
                <a:solidFill>
                  <a:srgbClr val="000000"/>
                </a:solidFill>
              </a:rPr>
              <a:t>.</a:t>
            </a:r>
          </a:p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1300" dirty="0">
                <a:solidFill>
                  <a:srgbClr val="000000"/>
                </a:solidFill>
              </a:rPr>
              <a:t>     Другая финансовая компания, «Лучший кредит», предлагает Алле Петровне кредит в 10 000 </a:t>
            </a:r>
            <a:r>
              <a:rPr lang="ru-RU" sz="1300" dirty="0" err="1">
                <a:solidFill>
                  <a:srgbClr val="000000"/>
                </a:solidFill>
              </a:rPr>
              <a:t>зедов</a:t>
            </a:r>
            <a:r>
              <a:rPr lang="ru-RU" sz="1300" dirty="0">
                <a:solidFill>
                  <a:srgbClr val="000000"/>
                </a:solidFill>
              </a:rPr>
              <a:t> с годовой процентной ставкой 13%. </a:t>
            </a:r>
            <a:br>
              <a:rPr lang="ru-RU" sz="1300" dirty="0">
                <a:solidFill>
                  <a:srgbClr val="000000"/>
                </a:solidFill>
              </a:rPr>
            </a:br>
            <a:r>
              <a:rPr lang="ru-RU" sz="1300" dirty="0">
                <a:solidFill>
                  <a:srgbClr val="000000"/>
                </a:solidFill>
              </a:rPr>
              <a:t>Ее ежемесячные выплаты по возврату кредита также будут составлять 150 </a:t>
            </a:r>
            <a:r>
              <a:rPr lang="ru-RU" sz="1300" dirty="0" err="1">
                <a:solidFill>
                  <a:srgbClr val="000000"/>
                </a:solidFill>
              </a:rPr>
              <a:t>зедов</a:t>
            </a:r>
            <a:r>
              <a:rPr lang="ru-RU" sz="1300" dirty="0">
                <a:solidFill>
                  <a:srgbClr val="000000"/>
                </a:solidFill>
              </a:rPr>
              <a:t>. </a:t>
            </a:r>
          </a:p>
        </p:txBody>
      </p:sp>
      <p:sp>
        <p:nvSpPr>
          <p:cNvPr id="12307" name="Text Box 24"/>
          <p:cNvSpPr txBox="1">
            <a:spLocks noChangeArrowheads="1"/>
          </p:cNvSpPr>
          <p:nvPr/>
        </p:nvSpPr>
        <p:spPr bwMode="auto">
          <a:xfrm>
            <a:off x="6128129" y="3431279"/>
            <a:ext cx="5331943" cy="52737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1200" dirty="0">
                <a:solidFill>
                  <a:srgbClr val="000000"/>
                </a:solidFill>
              </a:rPr>
              <a:t> </a:t>
            </a:r>
            <a:r>
              <a:rPr lang="ru-RU" sz="1300" dirty="0">
                <a:solidFill>
                  <a:srgbClr val="000000"/>
                </a:solidFill>
              </a:rPr>
              <a:t>Вопрос 1: НОВОЕ ПРЕДЛОЖЕНИЕ </a:t>
            </a:r>
            <a:r>
              <a:rPr lang="ru-RU" sz="1300" i="1" dirty="0">
                <a:solidFill>
                  <a:srgbClr val="FF0000"/>
                </a:solidFill>
              </a:rPr>
              <a:t>(полный ответ: уровень 5, 663 балла; частично верный ответ: уровень 3, 510 баллов)</a:t>
            </a:r>
          </a:p>
        </p:txBody>
      </p:sp>
      <p:sp>
        <p:nvSpPr>
          <p:cNvPr id="12308" name="Line 25"/>
          <p:cNvSpPr>
            <a:spLocks noChangeShapeType="1"/>
          </p:cNvSpPr>
          <p:nvPr/>
        </p:nvSpPr>
        <p:spPr bwMode="auto">
          <a:xfrm>
            <a:off x="6128129" y="3507566"/>
            <a:ext cx="5144243" cy="1658"/>
          </a:xfrm>
          <a:prstGeom prst="line">
            <a:avLst/>
          </a:prstGeom>
          <a:noFill/>
          <a:ln w="9360">
            <a:solidFill>
              <a:srgbClr val="0000FF"/>
            </a:solidFill>
            <a:miter lim="800000"/>
            <a:headEnd/>
            <a:tailEnd/>
          </a:ln>
        </p:spPr>
        <p:txBody>
          <a:bodyPr lIns="108810" tIns="54405" rIns="108810" bIns="54405"/>
          <a:lstStyle/>
          <a:p>
            <a:endParaRPr lang="ru-RU"/>
          </a:p>
        </p:txBody>
      </p:sp>
      <p:sp>
        <p:nvSpPr>
          <p:cNvPr id="12309" name="Text Box 26"/>
          <p:cNvSpPr txBox="1">
            <a:spLocks noChangeArrowheads="1"/>
          </p:cNvSpPr>
          <p:nvPr/>
        </p:nvSpPr>
        <p:spPr bwMode="auto">
          <a:xfrm>
            <a:off x="6128129" y="4179228"/>
            <a:ext cx="5331943" cy="111943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1300" dirty="0">
                <a:solidFill>
                  <a:srgbClr val="000000"/>
                </a:solidFill>
              </a:rPr>
              <a:t>     Если Алла Петровна возьмет кредит от компании «Лучший кредит», она тут же вернет свой нынешний кредит.</a:t>
            </a:r>
          </a:p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1300" dirty="0">
                <a:solidFill>
                  <a:srgbClr val="000000"/>
                </a:solidFill>
              </a:rPr>
              <a:t>     Какие две другие финансовые выгоды получит Алла Петровна, если возьмет кредит от компании «Лучший кредит»?</a:t>
            </a:r>
          </a:p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endParaRPr lang="ru-RU" sz="1300" dirty="0">
              <a:solidFill>
                <a:srgbClr val="000000"/>
              </a:solidFill>
            </a:endParaRPr>
          </a:p>
        </p:txBody>
      </p:sp>
      <p:sp>
        <p:nvSpPr>
          <p:cNvPr id="12310" name="Text Box 27"/>
          <p:cNvSpPr txBox="1">
            <a:spLocks noChangeArrowheads="1"/>
          </p:cNvSpPr>
          <p:nvPr/>
        </p:nvSpPr>
        <p:spPr bwMode="auto">
          <a:xfrm>
            <a:off x="6315829" y="5688392"/>
            <a:ext cx="5565023" cy="28193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1200" dirty="0">
                <a:solidFill>
                  <a:srgbClr val="000000"/>
                </a:solidFill>
              </a:rPr>
              <a:t> </a:t>
            </a:r>
            <a:r>
              <a:rPr lang="ru-RU" sz="1300" dirty="0">
                <a:solidFill>
                  <a:srgbClr val="000000"/>
                </a:solidFill>
              </a:rPr>
              <a:t>Вопрос 2: НОВОЕ ПРЕДЛОЖЕНИЕ </a:t>
            </a:r>
            <a:r>
              <a:rPr lang="ru-RU" sz="1300" i="1" dirty="0">
                <a:solidFill>
                  <a:srgbClr val="FF0000"/>
                </a:solidFill>
              </a:rPr>
              <a:t>(уровень 4, 582 балла)</a:t>
            </a:r>
          </a:p>
        </p:txBody>
      </p:sp>
      <p:sp>
        <p:nvSpPr>
          <p:cNvPr id="12311" name="Text Box 28"/>
          <p:cNvSpPr txBox="1">
            <a:spLocks noChangeArrowheads="1"/>
          </p:cNvSpPr>
          <p:nvPr/>
        </p:nvSpPr>
        <p:spPr bwMode="auto">
          <a:xfrm>
            <a:off x="6315828" y="5913937"/>
            <a:ext cx="4397565" cy="90218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1300" dirty="0">
                <a:solidFill>
                  <a:srgbClr val="000000"/>
                </a:solidFill>
              </a:rPr>
              <a:t>      С каким возможным негативным финансовым последствием столкнется Алла Петровна, если согласится взять кредит от компании «Лучший кредит»?</a:t>
            </a:r>
          </a:p>
        </p:txBody>
      </p:sp>
      <p:sp>
        <p:nvSpPr>
          <p:cNvPr id="12312" name="Line 29"/>
          <p:cNvSpPr>
            <a:spLocks noChangeShapeType="1"/>
          </p:cNvSpPr>
          <p:nvPr/>
        </p:nvSpPr>
        <p:spPr bwMode="auto">
          <a:xfrm>
            <a:off x="6220945" y="5763020"/>
            <a:ext cx="4958605" cy="1658"/>
          </a:xfrm>
          <a:prstGeom prst="line">
            <a:avLst/>
          </a:prstGeom>
          <a:noFill/>
          <a:ln w="9360">
            <a:solidFill>
              <a:srgbClr val="0000FF"/>
            </a:solidFill>
            <a:miter lim="800000"/>
            <a:headEnd/>
            <a:tailEnd/>
          </a:ln>
        </p:spPr>
        <p:txBody>
          <a:bodyPr lIns="108810" tIns="54405" rIns="108810" bIns="54405"/>
          <a:lstStyle/>
          <a:p>
            <a:endParaRPr lang="ru-RU"/>
          </a:p>
        </p:txBody>
      </p:sp>
      <p:sp>
        <p:nvSpPr>
          <p:cNvPr id="12313" name="Line 30"/>
          <p:cNvSpPr>
            <a:spLocks noChangeShapeType="1"/>
          </p:cNvSpPr>
          <p:nvPr/>
        </p:nvSpPr>
        <p:spPr bwMode="auto">
          <a:xfrm>
            <a:off x="5940425" y="1250451"/>
            <a:ext cx="92820" cy="5641957"/>
          </a:xfrm>
          <a:prstGeom prst="line">
            <a:avLst/>
          </a:prstGeom>
          <a:noFill/>
          <a:ln w="38160">
            <a:solidFill>
              <a:srgbClr val="0000FF"/>
            </a:solidFill>
            <a:prstDash val="sysDot"/>
            <a:miter lim="800000"/>
            <a:headEnd/>
            <a:tailEnd/>
          </a:ln>
        </p:spPr>
        <p:txBody>
          <a:bodyPr lIns="108810" tIns="54405" rIns="108810" bIns="54405"/>
          <a:lstStyle/>
          <a:p>
            <a:endParaRPr lang="ru-RU"/>
          </a:p>
        </p:txBody>
      </p:sp>
      <p:pic>
        <p:nvPicPr>
          <p:cNvPr id="32" name="Рисунок 31" descr="PISA_WebBanner6-01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9947471" y="161907"/>
            <a:ext cx="1753599" cy="540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043881" y="485850"/>
            <a:ext cx="10153128" cy="1944216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ru-RU" dirty="0" smtClean="0"/>
              <a:t>Примеры вопросов из области критического рассмотрения проблем глобального характера и межкультурного взаимодействия 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594043" y="2214042"/>
            <a:ext cx="10236921" cy="391549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u="sng" dirty="0" smtClean="0"/>
              <a:t>Возможные вопросы: </a:t>
            </a:r>
          </a:p>
          <a:p>
            <a:r>
              <a:rPr lang="ru-RU" dirty="0" smtClean="0"/>
              <a:t> </a:t>
            </a:r>
            <a:r>
              <a:rPr lang="ru-RU" i="1" dirty="0" smtClean="0"/>
              <a:t>Как связаны определенные действия с развитием глобальных проблем? </a:t>
            </a:r>
          </a:p>
          <a:p>
            <a:r>
              <a:rPr lang="ru-RU" i="1" dirty="0" smtClean="0"/>
              <a:t>Опишите одно позитивное и одно негативное последствие описанного действия. </a:t>
            </a:r>
          </a:p>
          <a:p>
            <a:r>
              <a:rPr lang="ru-RU" i="1" dirty="0" smtClean="0"/>
              <a:t>Являются ли ситуации, описанные в таблице, примерами возможных негативных (позитивных) последствий? </a:t>
            </a:r>
          </a:p>
          <a:p>
            <a:r>
              <a:rPr lang="ru-RU" i="1" dirty="0" smtClean="0"/>
              <a:t>Являются ли данные предложения краткосрочной или долгосрочной мерой решения описанной проблемы?</a:t>
            </a:r>
            <a:r>
              <a:rPr lang="ru-RU" dirty="0" smtClean="0"/>
              <a:t> И др.</a:t>
            </a:r>
          </a:p>
        </p:txBody>
      </p:sp>
      <p:pic>
        <p:nvPicPr>
          <p:cNvPr id="14340" name="Picture 5" descr="logo_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537057" cy="726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00865" y="125811"/>
            <a:ext cx="1753599" cy="540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683841" y="413842"/>
            <a:ext cx="10945216" cy="1944216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ru-RU" dirty="0" smtClean="0"/>
              <a:t>Примеры вопросов из области оценки влияния различий (культурных, религиозных, политических или иных) на восприятие, суждения и взгляды людей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594043" y="2214042"/>
            <a:ext cx="10236921" cy="460851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u="sng" dirty="0" smtClean="0"/>
              <a:t>Возможные вопросы: </a:t>
            </a:r>
          </a:p>
          <a:p>
            <a:r>
              <a:rPr lang="ru-RU" i="1" dirty="0" smtClean="0"/>
              <a:t>Помогают ли приведенные факты объяснить … ? </a:t>
            </a:r>
          </a:p>
          <a:p>
            <a:r>
              <a:rPr lang="ru-RU" i="1" dirty="0" smtClean="0"/>
              <a:t>Приведите одну социальную и одну финансовую причину, объясняющую, почему … </a:t>
            </a:r>
          </a:p>
          <a:p>
            <a:r>
              <a:rPr lang="ru-RU" i="1" dirty="0" smtClean="0"/>
              <a:t>Могли бы меры (ранее описаны) побудить изменить свои действия или планы? </a:t>
            </a:r>
          </a:p>
          <a:p>
            <a:r>
              <a:rPr lang="ru-RU" i="1" dirty="0" smtClean="0"/>
              <a:t>Объясняют ли причины (приведены) решение сделать … ? </a:t>
            </a:r>
          </a:p>
          <a:p>
            <a:r>
              <a:rPr lang="ru-RU" i="1" dirty="0" smtClean="0"/>
              <a:t>Могут ли ответы на вопросы, приведенные ниже, помочь проверить утверждение? </a:t>
            </a:r>
          </a:p>
          <a:p>
            <a:r>
              <a:rPr lang="ru-RU" i="1" dirty="0" smtClean="0"/>
              <a:t>Какую еще информацию нужно рассмотреть прежде чем согласиться с … ?</a:t>
            </a:r>
            <a:endParaRPr lang="ru-RU" dirty="0" smtClean="0"/>
          </a:p>
        </p:txBody>
      </p:sp>
      <p:pic>
        <p:nvPicPr>
          <p:cNvPr id="14340" name="Picture 5" descr="logo_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537057" cy="726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00865" y="125811"/>
            <a:ext cx="1753599" cy="540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44051" indent="-544051">
              <a:lnSpc>
                <a:spcPct val="90000"/>
              </a:lnSpc>
              <a:buNone/>
              <a:defRPr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4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. Особенности проведения исследования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PISA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-2018 в России</a:t>
            </a:r>
          </a:p>
          <a:p>
            <a:pPr marL="544051" indent="-544051">
              <a:lnSpc>
                <a:spcPct val="90000"/>
              </a:lnSpc>
              <a:buNone/>
              <a:defRPr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2484041" y="159208"/>
            <a:ext cx="7488832" cy="9552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Характеристика российской выборки </a:t>
            </a:r>
            <a:r>
              <a:rPr lang="en-US" dirty="0" smtClean="0"/>
              <a:t>PISA-201</a:t>
            </a:r>
            <a:r>
              <a:rPr lang="ru-RU" dirty="0" smtClean="0"/>
              <a:t>8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594043" y="1353273"/>
            <a:ext cx="10236921" cy="4776259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4</a:t>
            </a:r>
            <a:r>
              <a:rPr lang="ru-RU" dirty="0" smtClean="0"/>
              <a:t>3</a:t>
            </a:r>
            <a:r>
              <a:rPr lang="en-US" dirty="0" smtClean="0"/>
              <a:t> </a:t>
            </a:r>
            <a:r>
              <a:rPr lang="ru-RU" dirty="0" smtClean="0"/>
              <a:t>региона</a:t>
            </a:r>
          </a:p>
          <a:p>
            <a:r>
              <a:rPr lang="ru-RU" dirty="0" smtClean="0"/>
              <a:t>265 образовательных организаций общего и профессионального образования (200 – основного и среднего образования; 15 – начального и среднего профессионального образования)</a:t>
            </a:r>
          </a:p>
          <a:p>
            <a:pPr marL="390964" lvl="1" indent="-390964">
              <a:buFont typeface="Arial" pitchFamily="34" charset="0"/>
              <a:buChar char="•"/>
            </a:pPr>
            <a:r>
              <a:rPr lang="ru-RU" sz="3600" dirty="0"/>
              <a:t>10335 учащихся 15-летнего возраста (87% –</a:t>
            </a:r>
            <a:r>
              <a:rPr lang="ru-RU" sz="3600" dirty="0" smtClean="0"/>
              <a:t> </a:t>
            </a:r>
            <a:r>
              <a:rPr lang="ru-RU" sz="3600" dirty="0"/>
              <a:t>учащиеся 7-9 классов, 10% –</a:t>
            </a:r>
            <a:r>
              <a:rPr lang="ru-RU" sz="3600" dirty="0" smtClean="0"/>
              <a:t> </a:t>
            </a:r>
            <a:r>
              <a:rPr lang="ru-RU" sz="3600" dirty="0"/>
              <a:t>учащиеся 10-11 классов, 3% –</a:t>
            </a:r>
            <a:r>
              <a:rPr lang="ru-RU" sz="3600" dirty="0" smtClean="0"/>
              <a:t> </a:t>
            </a:r>
            <a:r>
              <a:rPr lang="ru-RU" sz="3600" dirty="0"/>
              <a:t>учащиеся из организаций профессионального образования)</a:t>
            </a:r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14340" name="Picture 5" descr="logo_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537057" cy="726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00865" y="125811"/>
            <a:ext cx="1753599" cy="5400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hape 7"/>
          <p:cNvCxnSpPr/>
          <p:nvPr/>
        </p:nvCxnSpPr>
        <p:spPr>
          <a:xfrm rot="16200000" flipH="1">
            <a:off x="3511907" y="4649951"/>
            <a:ext cx="1136020" cy="552790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hape 32"/>
          <p:cNvCxnSpPr/>
          <p:nvPr/>
        </p:nvCxnSpPr>
        <p:spPr>
          <a:xfrm>
            <a:off x="3861276" y="2308525"/>
            <a:ext cx="792057" cy="13267"/>
          </a:xfrm>
          <a:prstGeom prst="bentConnector3">
            <a:avLst>
              <a:gd name="adj1" fmla="val -2885"/>
            </a:avLst>
          </a:prstGeom>
          <a:ln w="57150" cmpd="sng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TextBox 32"/>
          <p:cNvSpPr txBox="1">
            <a:spLocks noChangeArrowheads="1"/>
          </p:cNvSpPr>
          <p:nvPr/>
        </p:nvSpPr>
        <p:spPr bwMode="auto">
          <a:xfrm>
            <a:off x="3861276" y="1910503"/>
            <a:ext cx="891064" cy="27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r>
              <a:rPr lang="en-US" sz="1100" dirty="0">
                <a:solidFill>
                  <a:schemeClr val="tx2"/>
                </a:solidFill>
              </a:rPr>
              <a:t>P=0.33</a:t>
            </a:r>
          </a:p>
        </p:txBody>
      </p:sp>
      <p:cxnSp>
        <p:nvCxnSpPr>
          <p:cNvPr id="35" name="Shape 34"/>
          <p:cNvCxnSpPr/>
          <p:nvPr/>
        </p:nvCxnSpPr>
        <p:spPr>
          <a:xfrm rot="16200000" flipH="1">
            <a:off x="3819481" y="2350320"/>
            <a:ext cx="875647" cy="792057"/>
          </a:xfrm>
          <a:prstGeom prst="bentConnector3">
            <a:avLst>
              <a:gd name="adj1" fmla="val 100000"/>
            </a:avLst>
          </a:prstGeom>
          <a:ln w="57150" cmpd="sng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hape 35"/>
          <p:cNvCxnSpPr/>
          <p:nvPr/>
        </p:nvCxnSpPr>
        <p:spPr>
          <a:xfrm rot="16200000" flipH="1">
            <a:off x="2565713" y="4479736"/>
            <a:ext cx="3383183" cy="792057"/>
          </a:xfrm>
          <a:prstGeom prst="bentConnector2">
            <a:avLst/>
          </a:prstGeom>
          <a:ln w="57150" cmpd="sng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hape 36"/>
          <p:cNvCxnSpPr/>
          <p:nvPr/>
        </p:nvCxnSpPr>
        <p:spPr>
          <a:xfrm rot="16200000" flipH="1">
            <a:off x="2983636" y="3186166"/>
            <a:ext cx="2547338" cy="792057"/>
          </a:xfrm>
          <a:prstGeom prst="bentConnector3">
            <a:avLst>
              <a:gd name="adj1" fmla="val 100000"/>
            </a:avLst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hape 37"/>
          <p:cNvCxnSpPr/>
          <p:nvPr/>
        </p:nvCxnSpPr>
        <p:spPr>
          <a:xfrm rot="16200000" flipH="1">
            <a:off x="2545812" y="3623989"/>
            <a:ext cx="3422985" cy="792057"/>
          </a:xfrm>
          <a:prstGeom prst="bentConnector2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9" name="TextBox 49"/>
          <p:cNvSpPr txBox="1">
            <a:spLocks noChangeArrowheads="1"/>
          </p:cNvSpPr>
          <p:nvPr/>
        </p:nvSpPr>
        <p:spPr bwMode="auto">
          <a:xfrm>
            <a:off x="3861276" y="2786151"/>
            <a:ext cx="825059" cy="27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r>
              <a:rPr lang="en-US" sz="1100" dirty="0">
                <a:solidFill>
                  <a:schemeClr val="tx2"/>
                </a:solidFill>
              </a:rPr>
              <a:t>P=0.33</a:t>
            </a:r>
          </a:p>
        </p:txBody>
      </p:sp>
      <p:sp>
        <p:nvSpPr>
          <p:cNvPr id="15370" name="TextBox 50"/>
          <p:cNvSpPr txBox="1">
            <a:spLocks noChangeArrowheads="1"/>
          </p:cNvSpPr>
          <p:nvPr/>
        </p:nvSpPr>
        <p:spPr bwMode="auto">
          <a:xfrm>
            <a:off x="3861276" y="6209136"/>
            <a:ext cx="891064" cy="27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r>
              <a:rPr lang="en-US" sz="1100" dirty="0">
                <a:solidFill>
                  <a:schemeClr val="tx2"/>
                </a:solidFill>
              </a:rPr>
              <a:t>P=0.22</a:t>
            </a:r>
          </a:p>
        </p:txBody>
      </p:sp>
      <p:sp>
        <p:nvSpPr>
          <p:cNvPr id="15371" name="TextBox 51"/>
          <p:cNvSpPr txBox="1">
            <a:spLocks noChangeArrowheads="1"/>
          </p:cNvSpPr>
          <p:nvPr/>
        </p:nvSpPr>
        <p:spPr bwMode="auto">
          <a:xfrm>
            <a:off x="3861276" y="4457842"/>
            <a:ext cx="924066" cy="309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r>
              <a:rPr lang="en-US" sz="1300" dirty="0">
                <a:solidFill>
                  <a:schemeClr val="tx2"/>
                </a:solidFill>
              </a:rPr>
              <a:t>P=0.04</a:t>
            </a:r>
          </a:p>
        </p:txBody>
      </p:sp>
      <p:sp>
        <p:nvSpPr>
          <p:cNvPr id="15372" name="TextBox 52"/>
          <p:cNvSpPr txBox="1">
            <a:spLocks noChangeArrowheads="1"/>
          </p:cNvSpPr>
          <p:nvPr/>
        </p:nvSpPr>
        <p:spPr bwMode="auto">
          <a:xfrm>
            <a:off x="3861276" y="5333489"/>
            <a:ext cx="825059" cy="27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r>
              <a:rPr lang="en-US" sz="1100" dirty="0">
                <a:solidFill>
                  <a:schemeClr val="tx2"/>
                </a:solidFill>
              </a:rPr>
              <a:t>P=0.04</a:t>
            </a:r>
          </a:p>
        </p:txBody>
      </p:sp>
      <p:sp>
        <p:nvSpPr>
          <p:cNvPr id="15373" name="TextBox 53"/>
          <p:cNvSpPr txBox="1">
            <a:spLocks noChangeArrowheads="1"/>
          </p:cNvSpPr>
          <p:nvPr/>
        </p:nvSpPr>
        <p:spPr bwMode="auto">
          <a:xfrm>
            <a:off x="3861276" y="3661798"/>
            <a:ext cx="891064" cy="27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r>
              <a:rPr lang="en-US" sz="1100" dirty="0">
                <a:solidFill>
                  <a:schemeClr val="tx2"/>
                </a:solidFill>
              </a:rPr>
              <a:t>P=0.04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1188085" y="3422986"/>
            <a:ext cx="1980142" cy="111446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08823" tIns="54411" rIns="108823" bIns="54411" anchor="ctr"/>
          <a:lstStyle/>
          <a:p>
            <a:pPr>
              <a:defRPr/>
            </a:pPr>
            <a:r>
              <a:rPr lang="en-US" sz="1900" dirty="0">
                <a:solidFill>
                  <a:srgbClr val="002060"/>
                </a:solidFill>
              </a:rPr>
              <a:t>6300</a:t>
            </a:r>
          </a:p>
          <a:p>
            <a:pPr>
              <a:defRPr/>
            </a:pPr>
            <a:r>
              <a:rPr lang="en-US" sz="1900" dirty="0">
                <a:solidFill>
                  <a:srgbClr val="002060"/>
                </a:solidFill>
              </a:rPr>
              <a:t>150 </a:t>
            </a:r>
            <a:r>
              <a:rPr lang="ru-RU" sz="1900" dirty="0">
                <a:solidFill>
                  <a:srgbClr val="002060"/>
                </a:solidFill>
              </a:rPr>
              <a:t>школ</a:t>
            </a:r>
            <a:r>
              <a:rPr lang="en-US" sz="1900" dirty="0">
                <a:solidFill>
                  <a:srgbClr val="002060"/>
                </a:solidFill>
              </a:rPr>
              <a:t> 42 </a:t>
            </a:r>
            <a:r>
              <a:rPr lang="ru-RU" sz="1900" dirty="0">
                <a:solidFill>
                  <a:srgbClr val="002060"/>
                </a:solidFill>
              </a:rPr>
              <a:t>учащихся</a:t>
            </a:r>
            <a:endParaRPr lang="en-US" sz="1900" dirty="0">
              <a:solidFill>
                <a:srgbClr val="002060"/>
              </a:solidFill>
            </a:endParaRPr>
          </a:p>
        </p:txBody>
      </p:sp>
      <p:sp>
        <p:nvSpPr>
          <p:cNvPr id="24" name="Title 1"/>
          <p:cNvSpPr txBox="1">
            <a:spLocks/>
          </p:cNvSpPr>
          <p:nvPr/>
        </p:nvSpPr>
        <p:spPr bwMode="auto">
          <a:xfrm>
            <a:off x="891064" y="238813"/>
            <a:ext cx="10692765" cy="827554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108823" tIns="54411" rIns="108823" bIns="54411" anchor="ctr"/>
          <a:lstStyle/>
          <a:p>
            <a:pPr algn="ctr" eaLnBrk="0" hangingPunct="0">
              <a:lnSpc>
                <a:spcPct val="80000"/>
              </a:lnSpc>
              <a:spcBef>
                <a:spcPct val="0"/>
              </a:spcBef>
              <a:buClrTx/>
              <a:buSzTx/>
              <a:defRPr/>
            </a:pPr>
            <a:r>
              <a:rPr lang="ru-RU" sz="3800" kern="0" dirty="0" smtClean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Базовый дизайн </a:t>
            </a:r>
            <a:r>
              <a:rPr lang="ru-RU" sz="3800" kern="0" dirty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компьютерного </a:t>
            </a:r>
            <a:endParaRPr lang="ru-RU" sz="3800" kern="0" dirty="0" smtClean="0">
              <a:solidFill>
                <a:schemeClr val="tx2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 algn="ctr" eaLnBrk="0" hangingPunct="0">
              <a:lnSpc>
                <a:spcPct val="80000"/>
              </a:lnSpc>
              <a:spcBef>
                <a:spcPct val="0"/>
              </a:spcBef>
              <a:buClrTx/>
              <a:buSzTx/>
              <a:defRPr/>
            </a:pPr>
            <a:r>
              <a:rPr lang="ru-RU" sz="3800" kern="0" dirty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в</a:t>
            </a:r>
            <a:r>
              <a:rPr lang="ru-RU" sz="3800" kern="0" dirty="0" smtClean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арианта теста </a:t>
            </a:r>
            <a:r>
              <a:rPr lang="en-US" sz="3800" kern="0" dirty="0" smtClean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PISA</a:t>
            </a:r>
            <a:r>
              <a:rPr lang="ru-RU" sz="3800" kern="0" dirty="0" smtClean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-2018</a:t>
            </a:r>
            <a:endParaRPr lang="en-US" sz="3800" kern="0" dirty="0">
              <a:solidFill>
                <a:schemeClr val="tx2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653333" y="1910504"/>
            <a:ext cx="2277163" cy="79604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lnSpc>
                <a:spcPct val="90000"/>
              </a:lnSpc>
              <a:defRPr/>
            </a:pPr>
            <a:r>
              <a:rPr lang="en-US" sz="1900" dirty="0"/>
              <a:t>  </a:t>
            </a:r>
            <a:r>
              <a:rPr lang="en-US" sz="1900" dirty="0">
                <a:solidFill>
                  <a:srgbClr val="002060"/>
                </a:solidFill>
              </a:rPr>
              <a:t>12 </a:t>
            </a:r>
            <a:r>
              <a:rPr lang="ru-RU" sz="1900" dirty="0">
                <a:solidFill>
                  <a:srgbClr val="002060"/>
                </a:solidFill>
              </a:rPr>
              <a:t>вариантов</a:t>
            </a:r>
            <a:endParaRPr lang="en-US" sz="1900" dirty="0">
              <a:solidFill>
                <a:srgbClr val="002060"/>
              </a:solidFill>
            </a:endParaRPr>
          </a:p>
          <a:p>
            <a:pPr algn="ctr">
              <a:lnSpc>
                <a:spcPct val="90000"/>
              </a:lnSpc>
              <a:defRPr/>
            </a:pPr>
            <a:r>
              <a:rPr lang="ru-RU" sz="1900" dirty="0" smtClean="0">
                <a:solidFill>
                  <a:srgbClr val="002060"/>
                </a:solidFill>
              </a:rPr>
              <a:t>ЧТ</a:t>
            </a:r>
            <a:endParaRPr lang="en-US" sz="1900" dirty="0" smtClean="0">
              <a:solidFill>
                <a:srgbClr val="002060"/>
              </a:solidFill>
            </a:endParaRPr>
          </a:p>
          <a:p>
            <a:pPr algn="ctr">
              <a:lnSpc>
                <a:spcPct val="90000"/>
              </a:lnSpc>
              <a:defRPr/>
            </a:pPr>
            <a:r>
              <a:rPr lang="ru-RU" sz="1900" dirty="0" smtClean="0">
                <a:solidFill>
                  <a:srgbClr val="002060"/>
                </a:solidFill>
              </a:rPr>
              <a:t>ЕСТ</a:t>
            </a:r>
            <a:endParaRPr lang="en-US" sz="1900" dirty="0">
              <a:solidFill>
                <a:srgbClr val="002060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4653333" y="2786151"/>
            <a:ext cx="2277163" cy="79604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08823" tIns="54411" rIns="108823" bIns="0"/>
          <a:lstStyle/>
          <a:p>
            <a:pPr>
              <a:lnSpc>
                <a:spcPct val="90000"/>
              </a:lnSpc>
              <a:defRPr/>
            </a:pPr>
            <a:r>
              <a:rPr lang="en-US" sz="1900" dirty="0">
                <a:solidFill>
                  <a:srgbClr val="002060"/>
                </a:solidFill>
              </a:rPr>
              <a:t>12 </a:t>
            </a:r>
            <a:r>
              <a:rPr lang="ru-RU" sz="1900" dirty="0">
                <a:solidFill>
                  <a:srgbClr val="002060"/>
                </a:solidFill>
              </a:rPr>
              <a:t>вариантов</a:t>
            </a:r>
            <a:endParaRPr lang="en-US" sz="1900" dirty="0">
              <a:solidFill>
                <a:srgbClr val="002060"/>
              </a:solidFill>
            </a:endParaRPr>
          </a:p>
          <a:p>
            <a:pPr algn="ctr">
              <a:lnSpc>
                <a:spcPct val="90000"/>
              </a:lnSpc>
              <a:defRPr/>
            </a:pPr>
            <a:r>
              <a:rPr lang="ru-RU" sz="1900" dirty="0" smtClean="0">
                <a:solidFill>
                  <a:srgbClr val="002060"/>
                </a:solidFill>
              </a:rPr>
              <a:t>ЧТ, </a:t>
            </a:r>
            <a:r>
              <a:rPr lang="ru-RU" sz="1900" dirty="0">
                <a:solidFill>
                  <a:srgbClr val="002060"/>
                </a:solidFill>
              </a:rPr>
              <a:t>МАТ</a:t>
            </a:r>
            <a:endParaRPr lang="en-US" sz="1900" dirty="0"/>
          </a:p>
        </p:txBody>
      </p:sp>
      <p:sp>
        <p:nvSpPr>
          <p:cNvPr id="49" name="Rectangle 48"/>
          <p:cNvSpPr/>
          <p:nvPr/>
        </p:nvSpPr>
        <p:spPr>
          <a:xfrm>
            <a:off x="4653333" y="6209136"/>
            <a:ext cx="2277163" cy="71643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08823" tIns="54411" rIns="108823" bIns="0"/>
          <a:lstStyle/>
          <a:p>
            <a:pPr>
              <a:lnSpc>
                <a:spcPct val="90000"/>
              </a:lnSpc>
              <a:defRPr/>
            </a:pPr>
            <a:r>
              <a:rPr lang="en-US" sz="1900" dirty="0">
                <a:solidFill>
                  <a:srgbClr val="002060"/>
                </a:solidFill>
              </a:rPr>
              <a:t>6 </a:t>
            </a:r>
            <a:r>
              <a:rPr lang="ru-RU" sz="1900" dirty="0">
                <a:solidFill>
                  <a:srgbClr val="002060"/>
                </a:solidFill>
              </a:rPr>
              <a:t>вариантов</a:t>
            </a:r>
            <a:endParaRPr lang="en-US" sz="1900" dirty="0">
              <a:solidFill>
                <a:srgbClr val="002060"/>
              </a:solidFill>
            </a:endParaRPr>
          </a:p>
          <a:p>
            <a:pPr algn="ctr">
              <a:lnSpc>
                <a:spcPct val="90000"/>
              </a:lnSpc>
              <a:defRPr/>
            </a:pPr>
            <a:r>
              <a:rPr lang="ru-RU" sz="1900" dirty="0" smtClean="0">
                <a:solidFill>
                  <a:srgbClr val="002060"/>
                </a:solidFill>
              </a:rPr>
              <a:t>ЧТ, Гл К</a:t>
            </a:r>
            <a:endParaRPr lang="en-US" sz="1900" dirty="0">
              <a:solidFill>
                <a:srgbClr val="002060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4653333" y="5333489"/>
            <a:ext cx="2277163" cy="796043"/>
          </a:xfrm>
          <a:prstGeom prst="rect">
            <a:avLst/>
          </a:prstGeom>
          <a:solidFill>
            <a:srgbClr val="6B6BCF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08823" tIns="54411" rIns="108823" bIns="0"/>
          <a:lstStyle/>
          <a:p>
            <a:pPr>
              <a:lnSpc>
                <a:spcPct val="80000"/>
              </a:lnSpc>
              <a:defRPr/>
            </a:pPr>
            <a:r>
              <a:rPr lang="en-US" sz="1700" dirty="0"/>
              <a:t>12 </a:t>
            </a:r>
            <a:r>
              <a:rPr lang="ru-RU" sz="1700" dirty="0"/>
              <a:t>вариантов</a:t>
            </a:r>
            <a:endParaRPr lang="en-US" sz="1700" dirty="0"/>
          </a:p>
          <a:p>
            <a:pPr algn="ctr">
              <a:lnSpc>
                <a:spcPct val="80000"/>
              </a:lnSpc>
              <a:defRPr/>
            </a:pPr>
            <a:r>
              <a:rPr lang="ru-RU" sz="1700" dirty="0" smtClean="0"/>
              <a:t>ЧТ</a:t>
            </a:r>
            <a:r>
              <a:rPr lang="ru-RU" sz="1700" dirty="0"/>
              <a:t>, </a:t>
            </a:r>
            <a:r>
              <a:rPr lang="ru-RU" sz="1700" dirty="0" smtClean="0"/>
              <a:t>ЕСТ, Гл К</a:t>
            </a:r>
            <a:endParaRPr lang="en-US" sz="1700" dirty="0"/>
          </a:p>
        </p:txBody>
      </p:sp>
      <p:sp>
        <p:nvSpPr>
          <p:cNvPr id="51" name="Rectangle 50"/>
          <p:cNvSpPr/>
          <p:nvPr/>
        </p:nvSpPr>
        <p:spPr>
          <a:xfrm>
            <a:off x="4653333" y="3661798"/>
            <a:ext cx="2277163" cy="71643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/>
          <a:lstStyle/>
          <a:p>
            <a:pPr>
              <a:lnSpc>
                <a:spcPct val="80000"/>
              </a:lnSpc>
              <a:defRPr/>
            </a:pPr>
            <a:r>
              <a:rPr lang="en-US" sz="1700" dirty="0"/>
              <a:t>  </a:t>
            </a:r>
            <a:r>
              <a:rPr lang="en-US" sz="1700" dirty="0">
                <a:solidFill>
                  <a:srgbClr val="002060"/>
                </a:solidFill>
              </a:rPr>
              <a:t>12 </a:t>
            </a:r>
            <a:r>
              <a:rPr lang="ru-RU" sz="1700" dirty="0">
                <a:solidFill>
                  <a:srgbClr val="002060"/>
                </a:solidFill>
              </a:rPr>
              <a:t>вариантов</a:t>
            </a:r>
            <a:endParaRPr lang="en-US" sz="1700" dirty="0">
              <a:solidFill>
                <a:srgbClr val="002060"/>
              </a:solidFill>
            </a:endParaRPr>
          </a:p>
          <a:p>
            <a:pPr algn="ctr">
              <a:lnSpc>
                <a:spcPct val="80000"/>
              </a:lnSpc>
              <a:defRPr/>
            </a:pPr>
            <a:r>
              <a:rPr lang="ru-RU" sz="1700" dirty="0" smtClean="0">
                <a:solidFill>
                  <a:srgbClr val="002060"/>
                </a:solidFill>
              </a:rPr>
              <a:t>ЧТ, ЕСТ, МАТ</a:t>
            </a:r>
            <a:endParaRPr lang="en-US" sz="1700" dirty="0">
              <a:solidFill>
                <a:srgbClr val="002060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4653333" y="4457841"/>
            <a:ext cx="2277163" cy="796043"/>
          </a:xfrm>
          <a:prstGeom prst="rect">
            <a:avLst/>
          </a:prstGeom>
          <a:solidFill>
            <a:srgbClr val="6B6BCF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08823" tIns="54411" rIns="108823" bIns="0"/>
          <a:lstStyle/>
          <a:p>
            <a:pPr>
              <a:lnSpc>
                <a:spcPct val="80000"/>
              </a:lnSpc>
              <a:defRPr/>
            </a:pPr>
            <a:r>
              <a:rPr lang="en-US" sz="1700" dirty="0"/>
              <a:t>12 </a:t>
            </a:r>
            <a:r>
              <a:rPr lang="ru-RU" sz="1700" dirty="0"/>
              <a:t>вариантов</a:t>
            </a:r>
            <a:endParaRPr lang="en-US" sz="1700" dirty="0"/>
          </a:p>
          <a:p>
            <a:pPr algn="ctr">
              <a:lnSpc>
                <a:spcPct val="80000"/>
              </a:lnSpc>
              <a:defRPr/>
            </a:pPr>
            <a:r>
              <a:rPr lang="ru-RU" sz="1700" dirty="0" smtClean="0"/>
              <a:t>ЧТ, </a:t>
            </a:r>
            <a:r>
              <a:rPr lang="ru-RU" sz="1700" dirty="0"/>
              <a:t>МАТ, </a:t>
            </a:r>
            <a:r>
              <a:rPr lang="en-US" sz="1700" dirty="0"/>
              <a:t> 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1700" dirty="0" smtClean="0"/>
              <a:t>Гл К</a:t>
            </a:r>
            <a:endParaRPr lang="en-US" sz="1700" dirty="0"/>
          </a:p>
        </p:txBody>
      </p:sp>
      <p:graphicFrame>
        <p:nvGraphicFramePr>
          <p:cNvPr id="23" name="Table 22"/>
          <p:cNvGraphicFramePr>
            <a:graphicFrameLocks noGrp="1"/>
          </p:cNvGraphicFramePr>
          <p:nvPr/>
        </p:nvGraphicFramePr>
        <p:xfrm>
          <a:off x="7128510" y="1751295"/>
          <a:ext cx="4455320" cy="5413116"/>
        </p:xfrm>
        <a:graphic>
          <a:graphicData uri="http://schemas.openxmlformats.org/drawingml/2006/table">
            <a:tbl>
              <a:tblPr/>
              <a:tblGrid>
                <a:gridCol w="11138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138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1383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1383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R1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R2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R2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R3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R3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R4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R4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R5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R5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R6ab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R6ab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R1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R1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R3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R2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R4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R3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R5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R4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R6ab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R5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R1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R6ab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R2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M1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M2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M2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M3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M3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M4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M4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M5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M5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M6ab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M6ab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M1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M1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M3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M2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M4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M3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M5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M4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M6ab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M5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M1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M6ab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M2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M1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R1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R2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M2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CD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M3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R3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6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R4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M4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CD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7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M5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R5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8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R6ab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M6ab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CD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9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R1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M1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0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M2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R2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1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R3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M3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2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M4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R4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3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R5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M5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4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M6ab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R6ab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5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M1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6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M2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7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C3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M3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8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M4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C3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9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M5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40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M6ab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41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M1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42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C3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M2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43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M3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44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M4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45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M5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C3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46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M6ab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47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R1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48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R2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49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R3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C3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50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C3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R4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51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R5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52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R6ab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53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R1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54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R2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C3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55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R3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56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R4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57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C3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R5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58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R6ab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59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C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60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C3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C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61"/>
                  </a:ext>
                </a:extLst>
              </a:tr>
              <a:tr h="254238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C3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dirty="0" smtClean="0">
                          <a:solidFill>
                            <a:srgbClr val="000066"/>
                          </a:solidFill>
                        </a:rPr>
                        <a:t>сайт:</a:t>
                      </a:r>
                      <a:r>
                        <a:rPr lang="en-US" sz="800" b="0" dirty="0" smtClean="0">
                          <a:solidFill>
                            <a:srgbClr val="000066"/>
                          </a:solidFill>
                        </a:rPr>
                        <a:t> </a:t>
                      </a:r>
                      <a:r>
                        <a:rPr lang="en-US" sz="800" b="0" dirty="0" smtClean="0">
                          <a:solidFill>
                            <a:srgbClr val="000066"/>
                          </a:solidFill>
                          <a:hlinkClick r:id="rId2"/>
                        </a:rPr>
                        <a:t>www.centeroko.ru</a:t>
                      </a:r>
                      <a:r>
                        <a:rPr lang="ru-RU" sz="800" b="0" dirty="0" smtClean="0">
                          <a:solidFill>
                            <a:srgbClr val="000066"/>
                          </a:solidFill>
                        </a:rPr>
                        <a:t> </a:t>
                      </a:r>
                      <a:endParaRPr lang="en-US" sz="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C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62"/>
                  </a:ext>
                </a:extLst>
              </a:tr>
              <a:tr h="254238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  <a:r>
                        <a:rPr lang="ru-RU" sz="800" b="0" dirty="0" smtClean="0">
                          <a:solidFill>
                            <a:srgbClr val="000066"/>
                          </a:solidFill>
                        </a:rPr>
                        <a:t>сайт:</a:t>
                      </a:r>
                      <a:r>
                        <a:rPr lang="en-US" sz="800" b="0" dirty="0" smtClean="0">
                          <a:solidFill>
                            <a:srgbClr val="000066"/>
                          </a:solidFill>
                        </a:rPr>
                        <a:t> </a:t>
                      </a:r>
                      <a:r>
                        <a:rPr lang="en-US" sz="800" b="0" dirty="0" smtClean="0">
                          <a:solidFill>
                            <a:srgbClr val="000066"/>
                          </a:solidFill>
                          <a:hlinkClick r:id="rId2"/>
                        </a:rPr>
                        <a:t>www.centeroko.ru</a:t>
                      </a:r>
                      <a:r>
                        <a:rPr lang="ru-RU" sz="800" b="0" dirty="0" smtClean="0">
                          <a:solidFill>
                            <a:srgbClr val="000066"/>
                          </a:solidFill>
                        </a:rPr>
                        <a:t> </a:t>
                      </a:r>
                      <a:endParaRPr lang="en-US" sz="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63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C3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64"/>
                  </a:ext>
                </a:extLst>
              </a:tr>
              <a:tr h="766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</a:t>
                      </a:r>
                    </a:p>
                  </a:txBody>
                  <a:tcPr marL="6659" marR="6659" marT="535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C3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 </a:t>
                      </a:r>
                    </a:p>
                  </a:txBody>
                  <a:tcPr marL="6659" marR="6659" marT="5354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65"/>
                  </a:ext>
                </a:extLst>
              </a:tr>
            </a:tbl>
          </a:graphicData>
        </a:graphic>
      </p:graphicFrame>
      <p:cxnSp>
        <p:nvCxnSpPr>
          <p:cNvPr id="53" name="Shape 36"/>
          <p:cNvCxnSpPr/>
          <p:nvPr/>
        </p:nvCxnSpPr>
        <p:spPr>
          <a:xfrm rot="10800000" flipH="1" flipV="1">
            <a:off x="3762269" y="3821007"/>
            <a:ext cx="792057" cy="220571"/>
          </a:xfrm>
          <a:prstGeom prst="bentConnector3">
            <a:avLst>
              <a:gd name="adj1" fmla="val 2098"/>
            </a:avLst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58" name="TextBox 61"/>
          <p:cNvSpPr txBox="1">
            <a:spLocks noChangeArrowheads="1"/>
          </p:cNvSpPr>
          <p:nvPr/>
        </p:nvSpPr>
        <p:spPr bwMode="auto">
          <a:xfrm>
            <a:off x="1287093" y="5253884"/>
            <a:ext cx="1741214" cy="43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8823" tIns="54411" rIns="108823" bIns="54411">
            <a:spAutoFit/>
          </a:bodyPr>
          <a:lstStyle/>
          <a:p>
            <a:r>
              <a:rPr lang="en-US"/>
              <a:t>66 </a:t>
            </a:r>
            <a:r>
              <a:rPr lang="ru-RU"/>
              <a:t>вариантов</a:t>
            </a:r>
            <a:endParaRPr lang="en-US"/>
          </a:p>
        </p:txBody>
      </p:sp>
      <p:cxnSp>
        <p:nvCxnSpPr>
          <p:cNvPr id="68" name="Straight Arrow Connector 67"/>
          <p:cNvCxnSpPr/>
          <p:nvPr/>
        </p:nvCxnSpPr>
        <p:spPr>
          <a:xfrm flipV="1">
            <a:off x="3168226" y="3980216"/>
            <a:ext cx="693050" cy="21560"/>
          </a:xfrm>
          <a:prstGeom prst="straightConnector1">
            <a:avLst/>
          </a:prstGeom>
          <a:ln w="7620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660" name="TextBox 79"/>
          <p:cNvSpPr txBox="1">
            <a:spLocks noChangeArrowheads="1"/>
          </p:cNvSpPr>
          <p:nvPr/>
        </p:nvSpPr>
        <p:spPr bwMode="auto">
          <a:xfrm>
            <a:off x="7326524" y="1353273"/>
            <a:ext cx="3768115" cy="43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8823" tIns="54411" rIns="108823" bIns="54411">
            <a:spAutoFit/>
          </a:bodyPr>
          <a:lstStyle/>
          <a:p>
            <a:r>
              <a:rPr lang="ru-RU" dirty="0">
                <a:solidFill>
                  <a:srgbClr val="262673"/>
                </a:solidFill>
              </a:rPr>
              <a:t>Первый час  </a:t>
            </a:r>
            <a:r>
              <a:rPr lang="ru-RU" dirty="0" smtClean="0">
                <a:solidFill>
                  <a:srgbClr val="262673"/>
                </a:solidFill>
              </a:rPr>
              <a:t>              Второй </a:t>
            </a:r>
            <a:r>
              <a:rPr lang="ru-RU" dirty="0">
                <a:solidFill>
                  <a:srgbClr val="262673"/>
                </a:solidFill>
              </a:rPr>
              <a:t>час</a:t>
            </a:r>
            <a:endParaRPr lang="en-US" dirty="0">
              <a:solidFill>
                <a:srgbClr val="262673"/>
              </a:solidFill>
            </a:endParaRPr>
          </a:p>
        </p:txBody>
      </p:sp>
      <p:pic>
        <p:nvPicPr>
          <p:cNvPr id="28" name="Рисунок 27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72873" y="197818"/>
            <a:ext cx="1753599" cy="540000"/>
          </a:xfrm>
          <a:prstGeom prst="rect">
            <a:avLst/>
          </a:prstGeom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88" y="161907"/>
            <a:ext cx="1762463" cy="5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8164" y="629867"/>
            <a:ext cx="10992686" cy="1071702"/>
          </a:xfrm>
        </p:spPr>
        <p:txBody>
          <a:bodyPr>
            <a:noAutofit/>
          </a:bodyPr>
          <a:lstStyle/>
          <a:p>
            <a:r>
              <a:rPr lang="ru-RU" sz="3800" dirty="0" smtClean="0"/>
              <a:t>Проведение тестирования в образовательных организациях</a:t>
            </a:r>
            <a:endParaRPr lang="ru-RU" sz="3800" dirty="0"/>
          </a:p>
        </p:txBody>
      </p:sp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785" y="0"/>
            <a:ext cx="1964768" cy="526574"/>
          </a:xfrm>
          <a:prstGeom prst="rect">
            <a:avLst/>
          </a:prstGeom>
          <a:noFill/>
        </p:spPr>
      </p:pic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326801" y="2378594"/>
            <a:ext cx="11133687" cy="3761251"/>
          </a:xfrm>
        </p:spPr>
        <p:txBody>
          <a:bodyPr>
            <a:normAutofit/>
          </a:bodyPr>
          <a:lstStyle/>
          <a:p>
            <a:pPr marL="742715" indent="-612128">
              <a:buNone/>
            </a:pPr>
            <a:endParaRPr lang="ru-RU" dirty="0" smtClean="0"/>
          </a:p>
          <a:p>
            <a:pPr marL="742715" indent="-612128">
              <a:buNone/>
            </a:pPr>
            <a:endParaRPr lang="ru-RU" dirty="0" smtClean="0"/>
          </a:p>
        </p:txBody>
      </p:sp>
      <p:graphicFrame>
        <p:nvGraphicFramePr>
          <p:cNvPr id="9" name="Схема 8"/>
          <p:cNvGraphicFramePr/>
          <p:nvPr/>
        </p:nvGraphicFramePr>
        <p:xfrm>
          <a:off x="420362" y="1791084"/>
          <a:ext cx="11182070" cy="52986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Рисунок 5" descr="PISA_WebBanner6-01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9900865" y="125811"/>
            <a:ext cx="1753599" cy="5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4" y="0"/>
            <a:ext cx="10692765" cy="106191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Ознакомление с форматом работы и заданий</a:t>
            </a:r>
            <a:r>
              <a:rPr lang="en-US" dirty="0" smtClean="0"/>
              <a:t> </a:t>
            </a:r>
            <a:r>
              <a:rPr lang="ru-RU" dirty="0" smtClean="0"/>
              <a:t>Тренировочные задания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 cstate="print"/>
          <a:srcRect l="5609" r="5769"/>
          <a:stretch/>
        </p:blipFill>
        <p:spPr bwMode="auto">
          <a:xfrm>
            <a:off x="251793" y="1061914"/>
            <a:ext cx="3744415" cy="28083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Содержимое 6"/>
          <p:cNvPicPr>
            <a:picLocks noGrp="1"/>
          </p:cNvPicPr>
          <p:nvPr>
            <p:ph idx="1"/>
          </p:nvPr>
        </p:nvPicPr>
        <p:blipFill rotWithShape="1">
          <a:blip r:embed="rId3" cstate="print"/>
          <a:srcRect l="5770" r="5608"/>
          <a:stretch/>
        </p:blipFill>
        <p:spPr bwMode="auto">
          <a:xfrm>
            <a:off x="7740625" y="1061914"/>
            <a:ext cx="3960440" cy="28083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4" cstate="print"/>
          <a:srcRect l="5609" r="5609"/>
          <a:stretch/>
        </p:blipFill>
        <p:spPr bwMode="auto">
          <a:xfrm>
            <a:off x="3924201" y="3942234"/>
            <a:ext cx="3744416" cy="30243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5" cstate="print"/>
          <a:srcRect l="5608" r="5450"/>
          <a:stretch/>
        </p:blipFill>
        <p:spPr bwMode="auto">
          <a:xfrm>
            <a:off x="7740625" y="3942234"/>
            <a:ext cx="4032448" cy="30781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6" cstate="print"/>
          <a:srcRect l="5769" r="5930"/>
          <a:stretch/>
        </p:blipFill>
        <p:spPr bwMode="auto">
          <a:xfrm>
            <a:off x="4068217" y="1061914"/>
            <a:ext cx="3600400" cy="28083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/>
          <p:nvPr/>
        </p:nvPicPr>
        <p:blipFill rotWithShape="1">
          <a:blip r:embed="rId7" cstate="print"/>
          <a:srcRect l="5609" r="5609"/>
          <a:stretch/>
        </p:blipFill>
        <p:spPr bwMode="auto">
          <a:xfrm>
            <a:off x="179785" y="3942234"/>
            <a:ext cx="3744416" cy="306667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85" y="485850"/>
            <a:ext cx="1762463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PISA_WebBanner6-01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9900865" y="485850"/>
            <a:ext cx="1753599" cy="5400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4" y="0"/>
            <a:ext cx="10692765" cy="1480973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ru-RU" dirty="0" smtClean="0"/>
              <a:t>Сбор контекстной информации Анкетирование в ходе исследования </a:t>
            </a:r>
            <a:r>
              <a:rPr lang="en-US" dirty="0" smtClean="0"/>
              <a:t>PISA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39432" y="1926010"/>
            <a:ext cx="5247375" cy="504056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8 анкет: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2 – обязательные  анкеты (Анкета для учащихся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ru-RU" dirty="0" smtClean="0">
                <a:solidFill>
                  <a:srgbClr val="FF0000"/>
                </a:solidFill>
              </a:rPr>
              <a:t>Анкета для администрации ОО)</a:t>
            </a:r>
          </a:p>
          <a:p>
            <a:r>
              <a:rPr lang="ru-RU" dirty="0" smtClean="0"/>
              <a:t>6 дополнительных  анкет</a:t>
            </a:r>
          </a:p>
          <a:p>
            <a:pPr lvl="1"/>
            <a:r>
              <a:rPr lang="ru-RU" dirty="0" smtClean="0"/>
              <a:t>4 анкеты для учащихся: </a:t>
            </a:r>
            <a:endParaRPr lang="en-US" dirty="0" smtClean="0"/>
          </a:p>
          <a:p>
            <a:pPr lvl="2"/>
            <a:r>
              <a:rPr lang="ru-RU" i="1" dirty="0" smtClean="0">
                <a:solidFill>
                  <a:srgbClr val="FF0000"/>
                </a:solidFill>
              </a:rPr>
              <a:t>Использование ИКТ</a:t>
            </a:r>
          </a:p>
          <a:p>
            <a:pPr lvl="2"/>
            <a:r>
              <a:rPr lang="ru-RU" i="1" dirty="0" smtClean="0"/>
              <a:t>Образовательная траектория</a:t>
            </a:r>
          </a:p>
          <a:p>
            <a:pPr lvl="2"/>
            <a:r>
              <a:rPr lang="ru-RU" i="1" dirty="0" smtClean="0">
                <a:solidFill>
                  <a:srgbClr val="FF0000"/>
                </a:solidFill>
              </a:rPr>
              <a:t>Финансовая грамотность</a:t>
            </a:r>
          </a:p>
          <a:p>
            <a:pPr lvl="2"/>
            <a:r>
              <a:rPr lang="ru-RU" i="1" dirty="0" smtClean="0"/>
              <a:t>Благополучие</a:t>
            </a:r>
          </a:p>
          <a:p>
            <a:pPr lvl="1"/>
            <a:r>
              <a:rPr lang="ru-RU" dirty="0" smtClean="0"/>
              <a:t>Анкета для учителей</a:t>
            </a:r>
          </a:p>
          <a:p>
            <a:pPr lvl="1"/>
            <a:r>
              <a:rPr lang="ru-RU" dirty="0" smtClean="0"/>
              <a:t>Анкета для родителей </a:t>
            </a:r>
          </a:p>
          <a:p>
            <a:endParaRPr lang="ru-RU" dirty="0"/>
          </a:p>
        </p:txBody>
      </p:sp>
      <p:pic>
        <p:nvPicPr>
          <p:cNvPr id="2150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793" y="1497013"/>
            <a:ext cx="5760640" cy="566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 flipH="1">
            <a:off x="2988097" y="5958458"/>
            <a:ext cx="122413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Управление</a:t>
            </a:r>
            <a:endParaRPr lang="ru-RU" sz="1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340025" y="2502074"/>
            <a:ext cx="244827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Преподавание и обучение</a:t>
            </a:r>
            <a:endParaRPr lang="ru-RU" sz="1400" b="1" dirty="0"/>
          </a:p>
        </p:txBody>
      </p:sp>
      <p:sp>
        <p:nvSpPr>
          <p:cNvPr id="11" name="TextBox 10"/>
          <p:cNvSpPr txBox="1"/>
          <p:nvPr/>
        </p:nvSpPr>
        <p:spPr>
          <a:xfrm flipH="1">
            <a:off x="2700064" y="3726210"/>
            <a:ext cx="194421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Школьный контекст</a:t>
            </a:r>
            <a:endParaRPr lang="ru-RU" sz="1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844081" y="1854002"/>
            <a:ext cx="1512168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Школа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827857" y="1926010"/>
            <a:ext cx="129614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Учащиеся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4860305" y="1834838"/>
            <a:ext cx="108012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1400" dirty="0" smtClean="0"/>
          </a:p>
          <a:p>
            <a:r>
              <a:rPr lang="ru-RU" sz="1400" b="1" dirty="0" smtClean="0"/>
              <a:t>Отношения</a:t>
            </a:r>
            <a:endParaRPr lang="ru-RU" sz="1400" b="1" dirty="0"/>
          </a:p>
        </p:txBody>
      </p:sp>
      <p:pic>
        <p:nvPicPr>
          <p:cNvPr id="15" name="Рисунок 14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00865" y="125811"/>
            <a:ext cx="1753599" cy="540000"/>
          </a:xfrm>
          <a:prstGeom prst="rect">
            <a:avLst/>
          </a:prstGeom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88" y="161907"/>
            <a:ext cx="1762463" cy="5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4" y="125810"/>
            <a:ext cx="10692765" cy="77500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Новый взгляд на образование</a:t>
            </a:r>
            <a:endParaRPr lang="ru-RU" dirty="0"/>
          </a:p>
        </p:txBody>
      </p:sp>
      <p:pic>
        <p:nvPicPr>
          <p:cNvPr id="143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3881" y="845890"/>
            <a:ext cx="9917210" cy="5491039"/>
          </a:xfrm>
        </p:spPr>
      </p:pic>
      <p:sp>
        <p:nvSpPr>
          <p:cNvPr id="14340" name="Text Box 6"/>
          <p:cNvSpPr txBox="1">
            <a:spLocks noChangeArrowheads="1"/>
          </p:cNvSpPr>
          <p:nvPr/>
        </p:nvSpPr>
        <p:spPr bwMode="auto">
          <a:xfrm>
            <a:off x="1355161" y="6365029"/>
            <a:ext cx="10199792" cy="710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r>
              <a:rPr lang="ru-RU" sz="1300" dirty="0">
                <a:solidFill>
                  <a:srgbClr val="002060"/>
                </a:solidFill>
                <a:cs typeface="Arial" charset="0"/>
              </a:rPr>
              <a:t>Модели Европейской классификацией навыков, компетенций и профессий (ESCO), Партнерства за навыки XXI века, </a:t>
            </a:r>
            <a:r>
              <a:rPr lang="ru-RU" sz="1300" dirty="0" err="1">
                <a:solidFill>
                  <a:srgbClr val="002060"/>
                </a:solidFill>
                <a:cs typeface="Arial" charset="0"/>
              </a:rPr>
              <a:t>enGauge</a:t>
            </a:r>
            <a:r>
              <a:rPr lang="ru-RU" sz="1300" dirty="0">
                <a:solidFill>
                  <a:srgbClr val="002060"/>
                </a:solidFill>
                <a:cs typeface="Arial" charset="0"/>
              </a:rPr>
              <a:t>, </a:t>
            </a:r>
            <a:r>
              <a:rPr lang="ru-RU" sz="1300" dirty="0" err="1">
                <a:solidFill>
                  <a:srgbClr val="002060"/>
                </a:solidFill>
                <a:cs typeface="Arial" charset="0"/>
              </a:rPr>
              <a:t>Brookings</a:t>
            </a:r>
            <a:r>
              <a:rPr lang="ru-RU" sz="1300" dirty="0">
                <a:solidFill>
                  <a:srgbClr val="002060"/>
                </a:solidFill>
                <a:cs typeface="Arial" charset="0"/>
              </a:rPr>
              <a:t> и </a:t>
            </a:r>
            <a:r>
              <a:rPr lang="ru-RU" sz="1300" dirty="0" err="1">
                <a:solidFill>
                  <a:srgbClr val="002060"/>
                </a:solidFill>
                <a:cs typeface="Arial" charset="0"/>
              </a:rPr>
              <a:t>Pearson</a:t>
            </a:r>
            <a:r>
              <a:rPr lang="ru-RU" sz="1300" dirty="0">
                <a:solidFill>
                  <a:srgbClr val="002060"/>
                </a:solidFill>
                <a:cs typeface="Arial" charset="0"/>
              </a:rPr>
              <a:t>. Организация экономического сотрудничества и развития. 2013. </a:t>
            </a:r>
          </a:p>
          <a:p>
            <a:r>
              <a:rPr lang="en-US" sz="1300" dirty="0">
                <a:solidFill>
                  <a:srgbClr val="002060"/>
                </a:solidFill>
                <a:cs typeface="Arial" charset="0"/>
              </a:rPr>
              <a:t>http://www.oecd.org/site/piaac/surveyofadultskills.htm</a:t>
            </a:r>
            <a:endParaRPr lang="ru-RU" sz="1300" dirty="0">
              <a:solidFill>
                <a:srgbClr val="002060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24543"/>
            <a:ext cx="11880850" cy="902700"/>
          </a:xfrm>
        </p:spPr>
        <p:txBody>
          <a:bodyPr>
            <a:noAutofit/>
          </a:bodyPr>
          <a:lstStyle/>
          <a:p>
            <a:r>
              <a:rPr lang="ru-RU" sz="3700" dirty="0" smtClean="0"/>
              <a:t>Анкета для администрации ОО в режиме онлайн</a:t>
            </a:r>
          </a:p>
        </p:txBody>
      </p:sp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793" y="197818"/>
            <a:ext cx="1964768" cy="52657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58410" y="2002468"/>
            <a:ext cx="11422441" cy="1125547"/>
          </a:xfrm>
          <a:prstGeom prst="rect">
            <a:avLst/>
          </a:prstGeom>
          <a:noFill/>
        </p:spPr>
        <p:txBody>
          <a:bodyPr wrap="square" lIns="108823" tIns="54411" rIns="108823" bIns="54411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 Для заполнения Анкеты для администрации ОО необходимо пройти по ссылке:</a:t>
            </a:r>
          </a:p>
          <a:p>
            <a:pPr algn="ctr"/>
            <a:r>
              <a:rPr lang="en-US" u="sng" dirty="0" smtClean="0">
                <a:solidFill>
                  <a:srgbClr val="0563C1"/>
                </a:solidFill>
                <a:latin typeface="Arial"/>
                <a:ea typeface="Calibri"/>
                <a:cs typeface="Times New Roman"/>
                <a:hlinkClick r:id="rId4"/>
              </a:rPr>
              <a:t>http</a:t>
            </a:r>
            <a:r>
              <a:rPr lang="ru-RU" u="sng" dirty="0" smtClean="0">
                <a:solidFill>
                  <a:srgbClr val="0563C1"/>
                </a:solidFill>
                <a:latin typeface="Arial"/>
                <a:ea typeface="Calibri"/>
                <a:cs typeface="Times New Roman"/>
                <a:hlinkClick r:id="rId4"/>
              </a:rPr>
              <a:t>://</a:t>
            </a:r>
            <a:r>
              <a:rPr lang="en-US" u="sng" dirty="0" err="1" smtClean="0">
                <a:solidFill>
                  <a:srgbClr val="0563C1"/>
                </a:solidFill>
                <a:latin typeface="Arial"/>
                <a:ea typeface="Calibri"/>
                <a:cs typeface="Times New Roman"/>
                <a:hlinkClick r:id="rId4"/>
              </a:rPr>
              <a:t>pisa</a:t>
            </a:r>
            <a:r>
              <a:rPr lang="ru-RU" u="sng" dirty="0" smtClean="0">
                <a:solidFill>
                  <a:srgbClr val="0563C1"/>
                </a:solidFill>
                <a:latin typeface="Arial"/>
                <a:ea typeface="Calibri"/>
                <a:cs typeface="Times New Roman"/>
                <a:hlinkClick r:id="rId4"/>
              </a:rPr>
              <a:t>.</a:t>
            </a:r>
            <a:r>
              <a:rPr lang="en-US" u="sng" dirty="0" err="1" smtClean="0">
                <a:solidFill>
                  <a:srgbClr val="0563C1"/>
                </a:solidFill>
                <a:latin typeface="Arial"/>
                <a:ea typeface="Calibri"/>
                <a:cs typeface="Times New Roman"/>
                <a:hlinkClick r:id="rId4"/>
              </a:rPr>
              <a:t>ets</a:t>
            </a:r>
            <a:r>
              <a:rPr lang="ru-RU" u="sng" dirty="0" smtClean="0">
                <a:solidFill>
                  <a:srgbClr val="0563C1"/>
                </a:solidFill>
                <a:latin typeface="Arial"/>
                <a:ea typeface="Calibri"/>
                <a:cs typeface="Times New Roman"/>
                <a:hlinkClick r:id="rId4"/>
              </a:rPr>
              <a:t>.</a:t>
            </a:r>
            <a:r>
              <a:rPr lang="en-US" u="sng" dirty="0" smtClean="0">
                <a:solidFill>
                  <a:srgbClr val="0563C1"/>
                </a:solidFill>
                <a:latin typeface="Arial"/>
                <a:ea typeface="Calibri"/>
                <a:cs typeface="Times New Roman"/>
                <a:hlinkClick r:id="rId4"/>
              </a:rPr>
              <a:t>org</a:t>
            </a:r>
            <a:r>
              <a:rPr lang="ru-RU" u="sng" dirty="0" smtClean="0">
                <a:solidFill>
                  <a:srgbClr val="0563C1"/>
                </a:solidFill>
                <a:latin typeface="Arial"/>
                <a:ea typeface="Calibri"/>
                <a:cs typeface="Times New Roman"/>
                <a:hlinkClick r:id="rId4"/>
              </a:rPr>
              <a:t>/</a:t>
            </a:r>
            <a:r>
              <a:rPr lang="en-US" u="sng" dirty="0" err="1" smtClean="0">
                <a:solidFill>
                  <a:srgbClr val="0563C1"/>
                </a:solidFill>
                <a:latin typeface="Arial"/>
                <a:ea typeface="Calibri"/>
                <a:cs typeface="Times New Roman"/>
                <a:hlinkClick r:id="rId4"/>
              </a:rPr>
              <a:t>SchoolQuestionnaire</a:t>
            </a:r>
            <a:endParaRPr lang="en-US" u="sng" dirty="0" smtClean="0">
              <a:solidFill>
                <a:srgbClr val="0563C1"/>
              </a:solidFill>
              <a:latin typeface="Arial"/>
              <a:ea typeface="Calibri"/>
              <a:cs typeface="Times New Roman"/>
            </a:endParaRPr>
          </a:p>
          <a:p>
            <a:pPr algn="ctr"/>
            <a:endParaRPr lang="ru-RU" u="sng" dirty="0" smtClean="0">
              <a:solidFill>
                <a:srgbClr val="0563C1"/>
              </a:solidFill>
              <a:latin typeface="Arial"/>
              <a:ea typeface="Calibri"/>
              <a:cs typeface="Times New Roman"/>
            </a:endParaRPr>
          </a:p>
        </p:txBody>
      </p:sp>
      <p:pic>
        <p:nvPicPr>
          <p:cNvPr id="9" name="Picture 18" descr="C:\Users\DNICASTRO\Desktop\cvbfgjh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85" t="17173" r="19901" b="8227"/>
          <a:stretch/>
        </p:blipFill>
        <p:spPr bwMode="auto">
          <a:xfrm>
            <a:off x="2784552" y="3059787"/>
            <a:ext cx="6775845" cy="3078697"/>
          </a:xfrm>
          <a:prstGeom prst="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78418" y="6268858"/>
            <a:ext cx="11416793" cy="75621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108823" tIns="54411" rIns="108823" bIns="54411" rtlCol="0">
            <a:spAutoFit/>
          </a:bodyPr>
          <a:lstStyle/>
          <a:p>
            <a:r>
              <a:rPr lang="ru-RU" dirty="0" smtClean="0"/>
              <a:t>Анкета для администрации ОО заполняется в течение недели, на которой проходит исследование в регионе.</a:t>
            </a:r>
            <a:endParaRPr lang="ru-RU" dirty="0"/>
          </a:p>
        </p:txBody>
      </p:sp>
      <p:pic>
        <p:nvPicPr>
          <p:cNvPr id="8" name="Рисунок 7" descr="PISA_WebBanner6-01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9900865" y="125811"/>
            <a:ext cx="1753599" cy="5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10488595" y="6784656"/>
            <a:ext cx="1113837" cy="305128"/>
          </a:xfrm>
          <a:prstGeom prst="rect">
            <a:avLst/>
          </a:prstGeom>
        </p:spPr>
        <p:txBody>
          <a:bodyPr lIns="108823" tIns="54411" rIns="108823" bIns="54411"/>
          <a:lstStyle/>
          <a:p>
            <a:fld id="{F8F1C50C-E264-4254-916A-6CC26C3BF662}" type="slidenum">
              <a:rPr lang="en-AU" smtClean="0"/>
              <a:pPr/>
              <a:t>41</a:t>
            </a:fld>
            <a:endParaRPr lang="en-AU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543086" y="121843"/>
            <a:ext cx="10337764" cy="1034856"/>
          </a:xfrm>
          <a:prstGeom prst="rect">
            <a:avLst/>
          </a:prstGeom>
        </p:spPr>
        <p:txBody>
          <a:bodyPr vert="horz" lIns="108823" tIns="54411" rIns="108823" bIns="54411" rtlCol="0" anchor="ctr">
            <a:normAutofit fontScale="77500" lnSpcReduction="20000"/>
          </a:bodyPr>
          <a:lstStyle/>
          <a:p>
            <a:pPr algn="ctr" defTabSz="1088227">
              <a:spcBef>
                <a:spcPct val="0"/>
              </a:spcBef>
              <a:defRPr/>
            </a:pPr>
            <a:r>
              <a:rPr lang="ru-RU" sz="52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Обеспечение качества исследования </a:t>
            </a:r>
            <a:r>
              <a:rPr lang="en-AU" sz="52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PISA</a:t>
            </a:r>
            <a:endParaRPr lang="en-US" sz="52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8747689" y="3006724"/>
            <a:ext cx="2854704" cy="970178"/>
            <a:chOff x="4241" y="1813"/>
            <a:chExt cx="1384" cy="585"/>
          </a:xfrm>
        </p:grpSpPr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4241" y="1813"/>
              <a:ext cx="1384" cy="585"/>
            </a:xfrm>
            <a:prstGeom prst="rect">
              <a:avLst/>
            </a:prstGeom>
            <a:solidFill>
              <a:srgbClr val="92D050">
                <a:alpha val="85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900" b="1" dirty="0" smtClean="0">
                  <a:latin typeface="Arial" charset="0"/>
                </a:rPr>
                <a:t>Сравнимая база данных высокого качества</a:t>
              </a:r>
              <a:endParaRPr lang="en-US" sz="1900" b="1" dirty="0">
                <a:latin typeface="Arial" charset="0"/>
              </a:endParaRPr>
            </a:p>
          </p:txBody>
        </p:sp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4377" y="1970"/>
              <a:ext cx="1043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en-US" b="1" dirty="0">
                <a:solidFill>
                  <a:srgbClr val="00B0F0"/>
                </a:solidFill>
              </a:endParaRPr>
            </a:p>
          </p:txBody>
        </p:sp>
      </p:grpSp>
      <p:grpSp>
        <p:nvGrpSpPr>
          <p:cNvPr id="3" name="Group 25"/>
          <p:cNvGrpSpPr>
            <a:grpSpLocks/>
          </p:cNvGrpSpPr>
          <p:nvPr/>
        </p:nvGrpSpPr>
        <p:grpSpPr bwMode="auto">
          <a:xfrm>
            <a:off x="8652808" y="4446256"/>
            <a:ext cx="3040343" cy="2499246"/>
            <a:chOff x="4195" y="2643"/>
            <a:chExt cx="1474" cy="1507"/>
          </a:xfrm>
        </p:grpSpPr>
        <p:sp>
          <p:nvSpPr>
            <p:cNvPr id="11" name="Text Box 4"/>
            <p:cNvSpPr txBox="1">
              <a:spLocks noChangeArrowheads="1"/>
            </p:cNvSpPr>
            <p:nvPr/>
          </p:nvSpPr>
          <p:spPr bwMode="auto">
            <a:xfrm>
              <a:off x="4195" y="2860"/>
              <a:ext cx="1474" cy="1290"/>
            </a:xfrm>
            <a:prstGeom prst="rect">
              <a:avLst/>
            </a:prstGeom>
            <a:solidFill>
              <a:srgbClr val="92D050">
                <a:alpha val="85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900" b="1" dirty="0" smtClean="0">
                  <a:latin typeface="Arial" charset="0"/>
                </a:rPr>
                <a:t>Обеспечить руководство стран надежными данными, на основе которых можно принимать управленческие решения</a:t>
              </a:r>
              <a:endParaRPr lang="en-US" sz="1900" b="1" dirty="0">
                <a:latin typeface="Arial" charset="0"/>
              </a:endParaRPr>
            </a:p>
          </p:txBody>
        </p:sp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4241" y="2643"/>
              <a:ext cx="131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b="1" dirty="0" smtClean="0">
                  <a:solidFill>
                    <a:srgbClr val="00B0F0"/>
                  </a:solidFill>
                </a:rPr>
                <a:t>Основная цель</a:t>
              </a:r>
              <a:endParaRPr lang="en-US" b="1" dirty="0">
                <a:solidFill>
                  <a:srgbClr val="00B0F0"/>
                </a:solidFill>
              </a:endParaRPr>
            </a:p>
          </p:txBody>
        </p:sp>
      </p:grpSp>
      <p:grpSp>
        <p:nvGrpSpPr>
          <p:cNvPr id="4" name="Group 26"/>
          <p:cNvGrpSpPr>
            <a:grpSpLocks/>
          </p:cNvGrpSpPr>
          <p:nvPr/>
        </p:nvGrpSpPr>
        <p:grpSpPr bwMode="auto">
          <a:xfrm>
            <a:off x="1763565" y="1411357"/>
            <a:ext cx="2025520" cy="1850802"/>
            <a:chOff x="855" y="890"/>
            <a:chExt cx="982" cy="1116"/>
          </a:xfrm>
        </p:grpSpPr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855" y="1245"/>
              <a:ext cx="982" cy="761"/>
            </a:xfrm>
            <a:prstGeom prst="rect">
              <a:avLst/>
            </a:prstGeom>
            <a:solidFill>
              <a:srgbClr val="FFC000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AU" sz="1900" b="1" dirty="0">
                  <a:latin typeface="Arial" charset="0"/>
                </a:rPr>
                <a:t>PISA </a:t>
              </a:r>
              <a:r>
                <a:rPr lang="ru-RU" sz="1900" b="1" dirty="0" smtClean="0">
                  <a:latin typeface="Arial" charset="0"/>
                </a:rPr>
                <a:t>Технические стандарты качества</a:t>
              </a:r>
              <a:endParaRPr lang="en-US" sz="1900" b="1" dirty="0">
                <a:latin typeface="Arial" charset="0"/>
              </a:endParaRPr>
            </a:p>
          </p:txBody>
        </p:sp>
        <p:sp>
          <p:nvSpPr>
            <p:cNvPr id="15" name="Text Box 10"/>
            <p:cNvSpPr txBox="1">
              <a:spLocks noChangeArrowheads="1"/>
            </p:cNvSpPr>
            <p:nvPr/>
          </p:nvSpPr>
          <p:spPr bwMode="auto">
            <a:xfrm>
              <a:off x="1020" y="890"/>
              <a:ext cx="817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dirty="0" smtClean="0">
                  <a:solidFill>
                    <a:srgbClr val="00B0F0"/>
                  </a:solidFill>
                </a:rPr>
                <a:t>Документы</a:t>
              </a:r>
              <a:endParaRPr lang="en-US" b="1" dirty="0">
                <a:solidFill>
                  <a:srgbClr val="00B0F0"/>
                </a:solidFill>
              </a:endParaRPr>
            </a:p>
          </p:txBody>
        </p:sp>
      </p:grpSp>
      <p:grpSp>
        <p:nvGrpSpPr>
          <p:cNvPr id="7" name="Group 28"/>
          <p:cNvGrpSpPr>
            <a:grpSpLocks/>
          </p:cNvGrpSpPr>
          <p:nvPr/>
        </p:nvGrpSpPr>
        <p:grpSpPr bwMode="auto">
          <a:xfrm>
            <a:off x="3882096" y="2789864"/>
            <a:ext cx="4073728" cy="4453177"/>
            <a:chOff x="1903" y="1716"/>
            <a:chExt cx="1975" cy="2834"/>
          </a:xfrm>
        </p:grpSpPr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2472" y="2660"/>
              <a:ext cx="1406" cy="1890"/>
            </a:xfrm>
            <a:prstGeom prst="rect">
              <a:avLst/>
            </a:prstGeom>
            <a:noFill/>
            <a:ln w="38100">
              <a:solidFill>
                <a:srgbClr val="FFC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17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charset="0"/>
                </a:rPr>
                <a:t>Верификация перевода</a:t>
              </a:r>
              <a:endParaRPr lang="en-AU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endParaRPr>
            </a:p>
            <a:p>
              <a:r>
                <a:rPr lang="ru-RU" sz="17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charset="0"/>
                </a:rPr>
                <a:t>Качество печати</a:t>
              </a:r>
              <a:endParaRPr lang="en-AU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endParaRPr>
            </a:p>
            <a:p>
              <a:r>
                <a:rPr lang="ru-RU" sz="17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charset="0"/>
                </a:rPr>
                <a:t>Сопоставление инструментария по циклам</a:t>
              </a:r>
              <a:endParaRPr lang="en-AU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endParaRPr>
            </a:p>
            <a:p>
              <a:r>
                <a:rPr lang="ru-RU" sz="17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charset="0"/>
                </a:rPr>
                <a:t>Адаптация руководств</a:t>
              </a:r>
              <a:endParaRPr lang="en-AU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endParaRPr>
            </a:p>
            <a:p>
              <a:r>
                <a:rPr lang="en-AU" sz="1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charset="0"/>
                </a:rPr>
                <a:t>TAS, BAS, QAS,</a:t>
              </a:r>
            </a:p>
            <a:p>
              <a:r>
                <a:rPr lang="ru-RU" sz="17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charset="0"/>
                </a:rPr>
                <a:t>Международная программа для выборки учащихся</a:t>
              </a:r>
              <a:endParaRPr lang="en-AU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endParaRPr>
            </a:p>
            <a:p>
              <a:r>
                <a:rPr lang="en-AU" sz="1700" b="1" dirty="0">
                  <a:solidFill>
                    <a:schemeClr val="bg1"/>
                  </a:solidFill>
                  <a:latin typeface="Arial" charset="0"/>
                </a:rPr>
                <a:t>…</a:t>
              </a:r>
              <a:endParaRPr lang="en-US" sz="1700" b="1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8" name="Text Box 13"/>
            <p:cNvSpPr txBox="1">
              <a:spLocks noChangeArrowheads="1"/>
            </p:cNvSpPr>
            <p:nvPr/>
          </p:nvSpPr>
          <p:spPr bwMode="auto">
            <a:xfrm flipH="1">
              <a:off x="2472" y="1716"/>
              <a:ext cx="1406" cy="808"/>
            </a:xfrm>
            <a:prstGeom prst="rect">
              <a:avLst/>
            </a:prstGeom>
            <a:noFill/>
            <a:ln w="38100">
              <a:solidFill>
                <a:srgbClr val="FFC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7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charset="0"/>
                </a:rPr>
                <a:t>Международный мониторинг качества</a:t>
              </a:r>
            </a:p>
            <a:p>
              <a:pPr>
                <a:spcBef>
                  <a:spcPct val="50000"/>
                </a:spcBef>
              </a:pPr>
              <a:r>
                <a:rPr lang="ru-RU" sz="17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charset="0"/>
                </a:rPr>
                <a:t>Национальный мониторинг качества</a:t>
              </a:r>
              <a:endParaRPr lang="en-US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endParaRPr>
            </a:p>
          </p:txBody>
        </p:sp>
        <p:sp>
          <p:nvSpPr>
            <p:cNvPr id="19" name="Text Box 17"/>
            <p:cNvSpPr txBox="1">
              <a:spLocks noChangeArrowheads="1"/>
            </p:cNvSpPr>
            <p:nvPr/>
          </p:nvSpPr>
          <p:spPr bwMode="auto">
            <a:xfrm>
              <a:off x="3003" y="2388"/>
              <a:ext cx="272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AU" sz="3300" b="1" dirty="0">
                  <a:solidFill>
                    <a:srgbClr val="FFC000"/>
                  </a:solidFill>
                </a:rPr>
                <a:t>+</a:t>
              </a:r>
              <a:endParaRPr lang="en-US" sz="3300" b="1" dirty="0">
                <a:solidFill>
                  <a:srgbClr val="FFC000"/>
                </a:solidFill>
              </a:endParaRPr>
            </a:p>
          </p:txBody>
        </p:sp>
        <p:sp>
          <p:nvSpPr>
            <p:cNvPr id="20" name="Text Box 18"/>
            <p:cNvSpPr txBox="1">
              <a:spLocks noChangeArrowheads="1"/>
            </p:cNvSpPr>
            <p:nvPr/>
          </p:nvSpPr>
          <p:spPr bwMode="auto">
            <a:xfrm rot="10800000">
              <a:off x="2234" y="2205"/>
              <a:ext cx="246" cy="1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b="1" dirty="0" smtClean="0">
                  <a:solidFill>
                    <a:srgbClr val="00B0F0"/>
                  </a:solidFill>
                </a:rPr>
                <a:t>Процедуры</a:t>
              </a:r>
              <a:endParaRPr lang="en-US" b="1" dirty="0">
                <a:solidFill>
                  <a:srgbClr val="00B0F0"/>
                </a:solidFill>
              </a:endParaRPr>
            </a:p>
          </p:txBody>
        </p:sp>
        <p:sp>
          <p:nvSpPr>
            <p:cNvPr id="21" name="Line 81"/>
            <p:cNvSpPr>
              <a:spLocks noChangeShapeType="1"/>
            </p:cNvSpPr>
            <p:nvPr/>
          </p:nvSpPr>
          <p:spPr bwMode="auto">
            <a:xfrm>
              <a:off x="1903" y="2568"/>
              <a:ext cx="363" cy="0"/>
            </a:xfrm>
            <a:prstGeom prst="line">
              <a:avLst/>
            </a:prstGeom>
            <a:noFill/>
            <a:ln w="34925">
              <a:solidFill>
                <a:srgbClr val="FF33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10" name="Group 27"/>
          <p:cNvGrpSpPr>
            <a:grpSpLocks/>
          </p:cNvGrpSpPr>
          <p:nvPr/>
        </p:nvGrpSpPr>
        <p:grpSpPr bwMode="auto">
          <a:xfrm>
            <a:off x="1691372" y="3194123"/>
            <a:ext cx="2163718" cy="1875675"/>
            <a:chOff x="820" y="1926"/>
            <a:chExt cx="1049" cy="1131"/>
          </a:xfrm>
        </p:grpSpPr>
        <p:sp>
          <p:nvSpPr>
            <p:cNvPr id="23" name="Text Box 9"/>
            <p:cNvSpPr txBox="1">
              <a:spLocks noChangeArrowheads="1"/>
            </p:cNvSpPr>
            <p:nvPr/>
          </p:nvSpPr>
          <p:spPr bwMode="auto">
            <a:xfrm>
              <a:off x="820" y="2296"/>
              <a:ext cx="1049" cy="761"/>
            </a:xfrm>
            <a:prstGeom prst="rect">
              <a:avLst/>
            </a:prstGeom>
            <a:solidFill>
              <a:srgbClr val="FFC000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900" b="1" dirty="0" smtClean="0">
                  <a:latin typeface="Arial" charset="0"/>
                </a:rPr>
                <a:t>Руководства для национальных координаторов</a:t>
              </a:r>
              <a:endParaRPr lang="en-US" sz="1900" b="1" dirty="0">
                <a:latin typeface="Arial" charset="0"/>
              </a:endParaRPr>
            </a:p>
          </p:txBody>
        </p:sp>
        <p:sp>
          <p:nvSpPr>
            <p:cNvPr id="24" name="Line 81"/>
            <p:cNvSpPr>
              <a:spLocks noChangeShapeType="1"/>
            </p:cNvSpPr>
            <p:nvPr/>
          </p:nvSpPr>
          <p:spPr bwMode="auto">
            <a:xfrm>
              <a:off x="1370" y="1926"/>
              <a:ext cx="0" cy="408"/>
            </a:xfrm>
            <a:prstGeom prst="line">
              <a:avLst/>
            </a:prstGeom>
            <a:noFill/>
            <a:ln w="34925">
              <a:solidFill>
                <a:srgbClr val="FF33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AU"/>
            </a:p>
          </p:txBody>
        </p:sp>
      </p:grpSp>
      <p:sp>
        <p:nvSpPr>
          <p:cNvPr id="25" name="Line 81"/>
          <p:cNvSpPr>
            <a:spLocks noChangeShapeType="1"/>
          </p:cNvSpPr>
          <p:nvPr/>
        </p:nvSpPr>
        <p:spPr bwMode="auto">
          <a:xfrm>
            <a:off x="10116889" y="4139215"/>
            <a:ext cx="0" cy="451091"/>
          </a:xfrm>
          <a:prstGeom prst="line">
            <a:avLst/>
          </a:prstGeom>
          <a:noFill/>
          <a:ln w="34925">
            <a:solidFill>
              <a:srgbClr val="FF3300"/>
            </a:solidFill>
            <a:round/>
            <a:headEnd/>
            <a:tailEnd type="triangle" w="lg" len="lg"/>
          </a:ln>
        </p:spPr>
        <p:txBody>
          <a:bodyPr lIns="108823" tIns="54411" rIns="108823" bIns="54411"/>
          <a:lstStyle/>
          <a:p>
            <a:endParaRPr lang="en-AU"/>
          </a:p>
        </p:txBody>
      </p:sp>
      <p:grpSp>
        <p:nvGrpSpPr>
          <p:cNvPr id="13" name="Group 29"/>
          <p:cNvGrpSpPr>
            <a:grpSpLocks/>
          </p:cNvGrpSpPr>
          <p:nvPr/>
        </p:nvGrpSpPr>
        <p:grpSpPr bwMode="auto">
          <a:xfrm>
            <a:off x="3987099" y="1061457"/>
            <a:ext cx="3824149" cy="1815973"/>
            <a:chOff x="1933" y="705"/>
            <a:chExt cx="1854" cy="1095"/>
          </a:xfrm>
        </p:grpSpPr>
        <p:sp>
          <p:nvSpPr>
            <p:cNvPr id="27" name="Text Box 12"/>
            <p:cNvSpPr txBox="1">
              <a:spLocks noChangeArrowheads="1"/>
            </p:cNvSpPr>
            <p:nvPr/>
          </p:nvSpPr>
          <p:spPr bwMode="auto">
            <a:xfrm flipH="1">
              <a:off x="2562" y="1053"/>
              <a:ext cx="1225" cy="585"/>
            </a:xfrm>
            <a:prstGeom prst="rect">
              <a:avLst/>
            </a:prstGeom>
            <a:solidFill>
              <a:srgbClr val="FFC000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900" b="1" dirty="0" smtClean="0">
                  <a:latin typeface="Arial" charset="0"/>
                </a:rPr>
                <a:t>Данные для оценки качества проведения</a:t>
              </a:r>
              <a:endParaRPr lang="en-US" sz="1900" b="1" dirty="0">
                <a:latin typeface="Arial" charset="0"/>
              </a:endParaRPr>
            </a:p>
          </p:txBody>
        </p:sp>
        <p:sp>
          <p:nvSpPr>
            <p:cNvPr id="28" name="Text Box 14"/>
            <p:cNvSpPr txBox="1">
              <a:spLocks noChangeArrowheads="1"/>
            </p:cNvSpPr>
            <p:nvPr/>
          </p:nvSpPr>
          <p:spPr bwMode="auto">
            <a:xfrm>
              <a:off x="2789" y="705"/>
              <a:ext cx="817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dirty="0" smtClean="0">
                  <a:solidFill>
                    <a:srgbClr val="00B0F0"/>
                  </a:solidFill>
                </a:rPr>
                <a:t>Процедуры</a:t>
              </a:r>
              <a:endParaRPr lang="en-US" b="1" dirty="0">
                <a:solidFill>
                  <a:srgbClr val="00B0F0"/>
                </a:solidFill>
              </a:endParaRPr>
            </a:p>
          </p:txBody>
        </p:sp>
        <p:sp>
          <p:nvSpPr>
            <p:cNvPr id="29" name="Line 79"/>
            <p:cNvSpPr>
              <a:spLocks noChangeShapeType="1"/>
            </p:cNvSpPr>
            <p:nvPr/>
          </p:nvSpPr>
          <p:spPr bwMode="auto">
            <a:xfrm>
              <a:off x="1933" y="1480"/>
              <a:ext cx="544" cy="0"/>
            </a:xfrm>
            <a:prstGeom prst="line">
              <a:avLst/>
            </a:prstGeom>
            <a:noFill/>
            <a:ln w="38100" cap="rnd">
              <a:solidFill>
                <a:srgbClr val="FF3300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30" name="Line 81"/>
            <p:cNvSpPr>
              <a:spLocks noChangeShapeType="1"/>
            </p:cNvSpPr>
            <p:nvPr/>
          </p:nvSpPr>
          <p:spPr bwMode="auto">
            <a:xfrm flipV="1">
              <a:off x="3107" y="1574"/>
              <a:ext cx="0" cy="226"/>
            </a:xfrm>
            <a:prstGeom prst="line">
              <a:avLst/>
            </a:prstGeom>
            <a:noFill/>
            <a:ln w="34925">
              <a:solidFill>
                <a:srgbClr val="FF33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16" name="Group 30"/>
          <p:cNvGrpSpPr>
            <a:grpSpLocks/>
          </p:cNvGrpSpPr>
          <p:nvPr/>
        </p:nvGrpSpPr>
        <p:grpSpPr bwMode="auto">
          <a:xfrm>
            <a:off x="7956649" y="1061485"/>
            <a:ext cx="3188852" cy="2021616"/>
            <a:chOff x="3833" y="805"/>
            <a:chExt cx="1546" cy="1219"/>
          </a:xfrm>
        </p:grpSpPr>
        <p:sp>
          <p:nvSpPr>
            <p:cNvPr id="32" name="Line 81"/>
            <p:cNvSpPr>
              <a:spLocks noChangeShapeType="1"/>
            </p:cNvSpPr>
            <p:nvPr/>
          </p:nvSpPr>
          <p:spPr bwMode="auto">
            <a:xfrm>
              <a:off x="3833" y="1450"/>
              <a:ext cx="499" cy="0"/>
            </a:xfrm>
            <a:prstGeom prst="line">
              <a:avLst/>
            </a:prstGeom>
            <a:noFill/>
            <a:ln w="34925">
              <a:solidFill>
                <a:srgbClr val="FF33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33" name="Text Box 25"/>
            <p:cNvSpPr txBox="1">
              <a:spLocks noChangeArrowheads="1"/>
            </p:cNvSpPr>
            <p:nvPr/>
          </p:nvSpPr>
          <p:spPr bwMode="auto">
            <a:xfrm flipH="1">
              <a:off x="4381" y="805"/>
              <a:ext cx="998" cy="946"/>
            </a:xfrm>
            <a:prstGeom prst="rect">
              <a:avLst/>
            </a:prstGeom>
            <a:noFill/>
            <a:ln w="38100">
              <a:solidFill>
                <a:srgbClr val="92D050"/>
              </a:solidFill>
              <a:prstDash val="sysDot"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charset="0"/>
                </a:rPr>
                <a:t>Принятие решения о включении данных страны в международную базу</a:t>
              </a:r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endParaRPr>
            </a:p>
          </p:txBody>
        </p:sp>
        <p:sp>
          <p:nvSpPr>
            <p:cNvPr id="34" name="Line 81"/>
            <p:cNvSpPr>
              <a:spLocks noChangeShapeType="1"/>
            </p:cNvSpPr>
            <p:nvPr/>
          </p:nvSpPr>
          <p:spPr bwMode="auto">
            <a:xfrm>
              <a:off x="4876" y="1706"/>
              <a:ext cx="0" cy="318"/>
            </a:xfrm>
            <a:prstGeom prst="line">
              <a:avLst/>
            </a:prstGeom>
            <a:noFill/>
            <a:ln w="34925">
              <a:solidFill>
                <a:srgbClr val="FF33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AU"/>
            </a:p>
          </p:txBody>
        </p:sp>
      </p:grpSp>
      <p:pic>
        <p:nvPicPr>
          <p:cNvPr id="35" name="Рисунок 34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95809" y="6390506"/>
            <a:ext cx="1753599" cy="540000"/>
          </a:xfrm>
          <a:prstGeom prst="rect">
            <a:avLst/>
          </a:prstGeom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88" y="161907"/>
            <a:ext cx="1762463" cy="5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Главные детерминанты качества школьного образования</a:t>
            </a:r>
            <a:endParaRPr lang="ru-RU" dirty="0"/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Качество школьного образования в основном определяется качеством профессиональной подготовки педагогов</a:t>
            </a:r>
          </a:p>
          <a:p>
            <a:pPr marL="725316" indent="-725316" algn="r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lang="ru-RU" i="1" dirty="0" smtClean="0"/>
              <a:t>(по результатам </a:t>
            </a:r>
            <a:r>
              <a:rPr lang="en-US" i="1" dirty="0" smtClean="0"/>
              <a:t>PISA)</a:t>
            </a:r>
            <a:endParaRPr lang="ru-RU" i="1" dirty="0" smtClean="0"/>
          </a:p>
          <a:p>
            <a:pPr marL="725316" indent="-725316">
              <a:lnSpc>
                <a:spcPct val="80000"/>
              </a:lnSpc>
              <a:defRPr/>
            </a:pPr>
            <a:endParaRPr lang="ru-RU" sz="1700" dirty="0" smtClean="0"/>
          </a:p>
          <a:p>
            <a:pPr marL="725316" indent="-725316">
              <a:lnSpc>
                <a:spcPct val="80000"/>
              </a:lnSpc>
              <a:defRPr/>
            </a:pPr>
            <a:r>
              <a:rPr lang="ru-RU" dirty="0" smtClean="0"/>
              <a:t>Качество </a:t>
            </a:r>
            <a:r>
              <a:rPr lang="ru-RU" dirty="0" smtClean="0">
                <a:solidFill>
                  <a:schemeClr val="tx2"/>
                </a:solidFill>
              </a:rPr>
              <a:t>образовательных достижений школьников в основном определяется качеством учебных заданий, предлагаемых им педагогами</a:t>
            </a:r>
            <a:endParaRPr lang="en-US" dirty="0" smtClean="0">
              <a:solidFill>
                <a:schemeClr val="tx2"/>
              </a:solidFill>
            </a:endParaRPr>
          </a:p>
          <a:p>
            <a:pPr marL="725316" indent="-725316" algn="r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lang="ru-RU" i="1" dirty="0" smtClean="0"/>
              <a:t>(по результатам </a:t>
            </a:r>
            <a:r>
              <a:rPr lang="en-US" i="1" dirty="0" smtClean="0"/>
              <a:t>ITL</a:t>
            </a:r>
            <a:r>
              <a:rPr lang="ru-RU" i="1" dirty="0" smtClean="0"/>
              <a:t>, </a:t>
            </a:r>
            <a:r>
              <a:rPr lang="en-US" i="1" dirty="0" smtClean="0"/>
              <a:t>PISA</a:t>
            </a:r>
            <a:r>
              <a:rPr lang="ru-RU" i="1" dirty="0" smtClean="0"/>
              <a:t>)</a:t>
            </a:r>
            <a:endParaRPr lang="ru-RU" dirty="0" smtClean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22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880850" cy="716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Для дополнительной информации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940427" y="5310387"/>
            <a:ext cx="5130359" cy="15935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916089" y="2070025"/>
            <a:ext cx="8064896" cy="70207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35996" rIns="91429" bIns="45715" rtlCol="0" anchor="ctr"/>
          <a:lstStyle/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Организация Экономического Сотрудничества и Развития (ОЭСР) (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</a:rPr>
              <a:t>Organization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</a:rPr>
              <a:t>for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</a:rPr>
              <a:t>Economic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</a:rPr>
              <a:t>Cooperation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</a:rPr>
              <a:t>and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</a:rPr>
              <a:t>Development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, OECD) –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hlinkClick r:id="rId2"/>
              </a:rPr>
              <a:t>www.oecd.org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hlinkClick r:id="rId2"/>
              </a:rPr>
              <a:t>/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hlinkClick r:id="rId2"/>
              </a:rPr>
              <a:t>edu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hlinkClick r:id="rId2"/>
              </a:rPr>
              <a:t>/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hlinkClick r:id="rId2"/>
              </a:rPr>
              <a:t>pisa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sz="1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1835" y="4014241"/>
            <a:ext cx="4896543" cy="17281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359958" rIns="91429" bIns="45715" rtlCol="0" anchor="ctr"/>
          <a:lstStyle/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Центр оценки качества образования ИСРО РАО – </a:t>
            </a:r>
            <a:r>
              <a:rPr lang="en-US" sz="1600" u="sng" dirty="0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http</a:t>
            </a:r>
            <a:r>
              <a:rPr lang="ru-RU" sz="1600" u="sng" dirty="0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://</a:t>
            </a:r>
            <a:r>
              <a:rPr lang="en-US" sz="1600" u="sng" dirty="0" err="1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centeroko</a:t>
            </a:r>
            <a:r>
              <a:rPr lang="ru-RU" sz="1600" u="sng" dirty="0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.</a:t>
            </a:r>
            <a:r>
              <a:rPr lang="en-US" sz="1600" u="sng" dirty="0" err="1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ru</a:t>
            </a:r>
            <a:r>
              <a:rPr lang="en-A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тел.: +7-495-621-76-36 – Ковалева Галина Сергеевна – национальный координатор России (электронная почта – </a:t>
            </a:r>
            <a:r>
              <a:rPr lang="en-US" sz="1600" u="sng" dirty="0" err="1" smtClean="0">
                <a:solidFill>
                  <a:schemeClr val="tx2">
                    <a:lumMod val="50000"/>
                  </a:schemeClr>
                </a:solidFill>
                <a:hlinkClick r:id="rId4"/>
              </a:rPr>
              <a:t>centeroko</a:t>
            </a:r>
            <a:r>
              <a:rPr lang="ru-RU" sz="1600" u="sng" dirty="0" smtClean="0">
                <a:solidFill>
                  <a:schemeClr val="tx2">
                    <a:lumMod val="50000"/>
                  </a:schemeClr>
                </a:solidFill>
                <a:hlinkClick r:id="rId4"/>
              </a:rPr>
              <a:t>@</a:t>
            </a:r>
            <a:r>
              <a:rPr lang="en-US" sz="1600" u="sng" dirty="0" smtClean="0">
                <a:solidFill>
                  <a:schemeClr val="tx2">
                    <a:lumMod val="50000"/>
                  </a:schemeClr>
                </a:solidFill>
                <a:hlinkClick r:id="rId4"/>
              </a:rPr>
              <a:t>mail</a:t>
            </a:r>
            <a:r>
              <a:rPr lang="ru-RU" sz="1600" u="sng" dirty="0" smtClean="0">
                <a:solidFill>
                  <a:schemeClr val="tx2">
                    <a:lumMod val="50000"/>
                  </a:schemeClr>
                </a:solidFill>
                <a:hlinkClick r:id="rId4"/>
              </a:rPr>
              <a:t>.</a:t>
            </a:r>
            <a:r>
              <a:rPr lang="en-US" sz="1600" u="sng" dirty="0" err="1" smtClean="0">
                <a:solidFill>
                  <a:schemeClr val="tx2">
                    <a:lumMod val="50000"/>
                  </a:schemeClr>
                </a:solidFill>
                <a:hlinkClick r:id="rId4"/>
              </a:rPr>
              <a:t>ru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</a:p>
          <a:p>
            <a:pPr algn="ctr"/>
            <a:endParaRPr lang="ru-RU" sz="16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55851" y="2142034"/>
            <a:ext cx="1762463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52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417" y="3150146"/>
            <a:ext cx="5760640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4" y="574941"/>
            <a:ext cx="10692765" cy="775005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ru-RU" dirty="0" err="1" smtClean="0"/>
              <a:t>Вебинары</a:t>
            </a:r>
            <a:r>
              <a:rPr lang="ru-RU" dirty="0" smtClean="0"/>
              <a:t> Центра оценки качества образования ИСРО РАО «Проведение международного исследования </a:t>
            </a:r>
            <a:r>
              <a:rPr lang="en-US" dirty="0" smtClean="0"/>
              <a:t>PISA-2018 </a:t>
            </a:r>
            <a:r>
              <a:rPr lang="ru-RU" dirty="0" smtClean="0"/>
              <a:t>в России»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4044" y="1349946"/>
            <a:ext cx="10692765" cy="4896544"/>
          </a:xfrm>
        </p:spPr>
        <p:txBody>
          <a:bodyPr>
            <a:normAutofit fontScale="55000" lnSpcReduction="20000"/>
          </a:bodyPr>
          <a:lstStyle/>
          <a:p>
            <a:pPr>
              <a:spcAft>
                <a:spcPts val="1000"/>
              </a:spcAft>
            </a:pPr>
            <a:endParaRPr lang="ru-RU" dirty="0" smtClean="0"/>
          </a:p>
          <a:p>
            <a:pPr marL="0" indent="0">
              <a:spcAft>
                <a:spcPts val="1000"/>
              </a:spcAft>
              <a:buNone/>
            </a:pPr>
            <a:r>
              <a:rPr lang="ru-RU" dirty="0" smtClean="0"/>
              <a:t>1. Организация и проведение международного исследования PISA-2018 в России, 15 марта 14:00  </a:t>
            </a:r>
            <a:br>
              <a:rPr lang="ru-RU" dirty="0" smtClean="0"/>
            </a:br>
            <a:r>
              <a:rPr lang="ru-RU" dirty="0" smtClean="0"/>
              <a:t>2. Оценка математической грамотности в рамках международного исследования PISA-2018,16 марта 13:00</a:t>
            </a:r>
            <a:br>
              <a:rPr lang="ru-RU" dirty="0" smtClean="0"/>
            </a:br>
            <a:r>
              <a:rPr lang="ru-RU" dirty="0" smtClean="0"/>
              <a:t>3. Оценка читательской грамотности в рамках международного исследования PISA-2018, 16 марта 15:00 </a:t>
            </a:r>
            <a:br>
              <a:rPr lang="ru-RU" dirty="0" smtClean="0"/>
            </a:br>
            <a:r>
              <a:rPr lang="ru-RU" dirty="0" smtClean="0"/>
              <a:t>4. Оценка читательской грамотности учащихся основной школы. Использование стандартизированных измерительных материалов, созданных российскими разработчиками с учетом требований исследования PISA, 20 марта 14:00 </a:t>
            </a:r>
            <a:br>
              <a:rPr lang="ru-RU" dirty="0" smtClean="0"/>
            </a:br>
            <a:r>
              <a:rPr lang="ru-RU" dirty="0" smtClean="0"/>
              <a:t>5. Оценка финансовой грамотности в рамках международного исследования PISA-2018, 21 марта 13:30 </a:t>
            </a:r>
            <a:br>
              <a:rPr lang="ru-RU" dirty="0" smtClean="0"/>
            </a:br>
            <a:r>
              <a:rPr lang="ru-RU" dirty="0" smtClean="0"/>
              <a:t>6. Оценка естественнонаучной грамотности в рамках международного исследования PISA-2018, 28 марта 13:00 </a:t>
            </a:r>
            <a:br>
              <a:rPr lang="ru-RU" dirty="0" smtClean="0"/>
            </a:br>
            <a:r>
              <a:rPr lang="ru-RU" dirty="0" smtClean="0"/>
              <a:t>7. Новое направление международного исследования PISA-2018 – оценка </a:t>
            </a:r>
            <a:r>
              <a:rPr lang="ru-RU" dirty="0" err="1" smtClean="0"/>
              <a:t>сформированности</a:t>
            </a:r>
            <a:r>
              <a:rPr lang="ru-RU" dirty="0" smtClean="0"/>
              <a:t> глобальных компетенций, 28 марта 15:00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278459" y="238814"/>
            <a:ext cx="11323935" cy="1179139"/>
          </a:xfrm>
        </p:spPr>
        <p:txBody>
          <a:bodyPr/>
          <a:lstStyle/>
          <a:p>
            <a:pPr eaLnBrk="1" hangingPunct="1"/>
            <a:r>
              <a:rPr lang="ru-RU" sz="3800" dirty="0" smtClean="0">
                <a:solidFill>
                  <a:srgbClr val="FF0000"/>
                </a:solidFill>
              </a:rPr>
              <a:t>Спасибо за внимание!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dirty="0" smtClean="0"/>
              <a:t>   </a:t>
            </a:r>
            <a:r>
              <a:rPr lang="ru-RU" b="1" dirty="0" smtClean="0"/>
              <a:t>Ковалева Галина Сергеевна, </a:t>
            </a:r>
            <a:r>
              <a:rPr lang="ru-RU" dirty="0" smtClean="0"/>
              <a:t>руководитель Центра оценки качества  образования Института стратегии развития образования  РАО</a:t>
            </a:r>
          </a:p>
          <a:p>
            <a:pPr indent="11336">
              <a:buNone/>
              <a:defRPr/>
            </a:pPr>
            <a:r>
              <a:rPr lang="ru-RU" dirty="0" smtClean="0">
                <a:solidFill>
                  <a:srgbClr val="002060"/>
                </a:solidFill>
              </a:rPr>
              <a:t>Тел./факс: (495)-621-76-36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</a:rPr>
              <a:t>e-mail: </a:t>
            </a:r>
            <a:r>
              <a:rPr lang="en-US" dirty="0" smtClean="0">
                <a:solidFill>
                  <a:srgbClr val="002060"/>
                </a:solidFill>
                <a:hlinkClick r:id="rId3"/>
              </a:rPr>
              <a:t>centeroko@mail.ru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/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сайты: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  <a:hlinkClick r:id="rId4"/>
              </a:rPr>
              <a:t>www.centeroko.ru</a:t>
            </a:r>
            <a:endParaRPr lang="ru-RU" dirty="0" smtClean="0">
              <a:solidFill>
                <a:srgbClr val="002060"/>
              </a:solidFill>
            </a:endParaRPr>
          </a:p>
          <a:p>
            <a:pPr eaLnBrk="1" hangingPunct="1">
              <a:buFontTx/>
              <a:buNone/>
              <a:defRPr/>
            </a:pPr>
            <a:endParaRPr lang="ru-RU" dirty="0" smtClean="0"/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794D34D-6F29-4C4A-96B0-9B0417D6C66B}" type="slidenum">
              <a:rPr lang="ru-RU" smtClean="0"/>
              <a:pPr/>
              <a:t>46</a:t>
            </a:fld>
            <a:endParaRPr lang="ru-RU" smtClean="0"/>
          </a:p>
        </p:txBody>
      </p:sp>
      <p:pic>
        <p:nvPicPr>
          <p:cNvPr id="5" name="Рисунок 7"/>
          <p:cNvPicPr preferRelativeResize="0"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657" y="3006130"/>
            <a:ext cx="3429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FA9A1A3-31E0-4E22-8C87-25935D1845E4}" type="slidenum">
              <a:rPr lang="ru-RU" smtClean="0">
                <a:latin typeface="Arial" pitchFamily="34" charset="0"/>
              </a:rPr>
              <a:pPr/>
              <a:t>5</a:t>
            </a:fld>
            <a:endParaRPr lang="ru-RU" smtClean="0">
              <a:latin typeface="Arial" pitchFamily="34" charset="0"/>
            </a:endParaRP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50042" y="1401369"/>
            <a:ext cx="10197730" cy="4685045"/>
          </a:xfrm>
        </p:spPr>
        <p:txBody>
          <a:bodyPr>
            <a:normAutofit fontScale="92500"/>
          </a:bodyPr>
          <a:lstStyle/>
          <a:p>
            <a:pPr marL="68014" indent="-68014">
              <a:buNone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2. Международные сравнительные исследования качества образования (</a:t>
            </a:r>
            <a:r>
              <a:rPr lang="en-US" dirty="0" smtClean="0">
                <a:solidFill>
                  <a:srgbClr val="002060"/>
                </a:solidFill>
              </a:rPr>
              <a:t>OECD PISA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и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IEA TIMSS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-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PIRLS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) –операторы распространения новых идей в образовании. Оценка качества системы образования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pPr marL="68014" indent="-68014">
              <a:buNone/>
              <a:defRPr/>
            </a:pPr>
            <a:endParaRPr lang="ru-RU" i="1" dirty="0" smtClean="0">
              <a:cs typeface="Arial" panose="020B0604020202020204" pitchFamily="34" charset="0"/>
            </a:endParaRPr>
          </a:p>
          <a:p>
            <a:pPr marL="68014" indent="-68014">
              <a:buNone/>
              <a:defRPr/>
            </a:pPr>
            <a:r>
              <a:rPr lang="ru-RU" i="1" dirty="0" smtClean="0">
                <a:cs typeface="Arial" panose="020B0604020202020204" pitchFamily="34" charset="0"/>
              </a:rPr>
              <a:t>Через оценку качества образования система образования настраивается на новые результаты</a:t>
            </a:r>
            <a:endParaRPr lang="ru-RU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68014" indent="-68014">
              <a:buNone/>
              <a:defRPr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68014" indent="-68014"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7CB62C8-D09A-4976-9E57-91E97CEC3B3B}" type="slidenum">
              <a:rPr lang="ru-RU" smtClean="0">
                <a:latin typeface="Arial" pitchFamily="34" charset="0"/>
              </a:rPr>
              <a:pPr/>
              <a:t>6</a:t>
            </a:fld>
            <a:endParaRPr lang="ru-RU" smtClean="0">
              <a:latin typeface="Arial" pitchFamily="34" charset="0"/>
            </a:endParaRPr>
          </a:p>
        </p:txBody>
      </p:sp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810" y="271982"/>
            <a:ext cx="11485041" cy="1114460"/>
          </a:xfrm>
        </p:spPr>
        <p:txBody>
          <a:bodyPr>
            <a:normAutofit fontScale="90000"/>
          </a:bodyPr>
          <a:lstStyle/>
          <a:p>
            <a:pPr>
              <a:lnSpc>
                <a:spcPct val="70000"/>
              </a:lnSpc>
              <a:defRPr/>
            </a:pPr>
            <a:r>
              <a:rPr lang="ru-RU" sz="4000" dirty="0" smtClean="0"/>
              <a:t>Международная программа по оценке образовательных достижений учащихся PISA</a:t>
            </a:r>
            <a:br>
              <a:rPr lang="ru-RU" sz="4000" dirty="0" smtClean="0"/>
            </a:br>
            <a:r>
              <a:rPr lang="ru-RU" sz="4000" dirty="0" smtClean="0"/>
              <a:t> (</a:t>
            </a:r>
            <a:r>
              <a:rPr lang="ru-RU" sz="4000" dirty="0" err="1" smtClean="0"/>
              <a:t>Programme</a:t>
            </a:r>
            <a:r>
              <a:rPr lang="ru-RU" sz="4000" dirty="0" smtClean="0"/>
              <a:t> </a:t>
            </a:r>
            <a:r>
              <a:rPr lang="ru-RU" sz="4000" dirty="0" err="1" smtClean="0"/>
              <a:t>for</a:t>
            </a:r>
            <a:r>
              <a:rPr lang="ru-RU" sz="4000" dirty="0" smtClean="0"/>
              <a:t> </a:t>
            </a:r>
            <a:r>
              <a:rPr lang="ru-RU" sz="4000" dirty="0" err="1" smtClean="0"/>
              <a:t>International</a:t>
            </a:r>
            <a:r>
              <a:rPr lang="ru-RU" sz="4000" dirty="0" smtClean="0"/>
              <a:t> </a:t>
            </a:r>
            <a:r>
              <a:rPr lang="ru-RU" sz="4000" dirty="0" err="1" smtClean="0"/>
              <a:t>Student</a:t>
            </a:r>
            <a:r>
              <a:rPr lang="ru-RU" sz="4000" dirty="0" smtClean="0"/>
              <a:t> </a:t>
            </a:r>
            <a:r>
              <a:rPr lang="ru-RU" sz="4000" dirty="0" err="1" smtClean="0"/>
              <a:t>Assessment</a:t>
            </a:r>
            <a:r>
              <a:rPr lang="ru-RU" sz="4000" dirty="0" smtClean="0"/>
              <a:t>)</a:t>
            </a:r>
            <a:endParaRPr lang="ru-RU" sz="39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9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8388698" y="1401371"/>
            <a:ext cx="3312368" cy="4998486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endParaRPr lang="ru-RU" sz="2400" u="sng" dirty="0" smtClean="0">
              <a:latin typeface="Calibri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sz="2400" b="1" dirty="0" smtClean="0">
                <a:latin typeface="Calibri" pitchFamily="34" charset="0"/>
              </a:rPr>
              <a:t>Проводит</a:t>
            </a:r>
            <a:r>
              <a:rPr lang="ru-RU" sz="2400" dirty="0" smtClean="0">
                <a:latin typeface="Calibri" pitchFamily="34" charset="0"/>
              </a:rPr>
              <a:t>: Организация экономического сотрудничества и развития – </a:t>
            </a:r>
            <a:r>
              <a:rPr lang="en-US" sz="2400" i="1" dirty="0" smtClean="0">
                <a:latin typeface="Calibri" pitchFamily="34" charset="0"/>
              </a:rPr>
              <a:t>OECD</a:t>
            </a:r>
            <a:endParaRPr lang="ru-RU" sz="2400" i="1" dirty="0" smtClean="0">
              <a:latin typeface="Calibri" pitchFamily="34" charset="0"/>
            </a:endParaRPr>
          </a:p>
          <a:p>
            <a:pPr marL="0" indent="0">
              <a:lnSpc>
                <a:spcPct val="80000"/>
              </a:lnSpc>
            </a:pPr>
            <a:endParaRPr lang="ru-RU" sz="2400" u="sng" dirty="0" smtClean="0">
              <a:latin typeface="Calibri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sz="2400" b="1" dirty="0" smtClean="0">
                <a:latin typeface="Calibri" pitchFamily="34" charset="0"/>
              </a:rPr>
              <a:t>Циклы исследования </a:t>
            </a:r>
            <a:r>
              <a:rPr lang="en-US" sz="2400" b="1" dirty="0" smtClean="0">
                <a:latin typeface="Calibri" pitchFamily="34" charset="0"/>
              </a:rPr>
              <a:t>PISA</a:t>
            </a:r>
            <a:r>
              <a:rPr lang="ru-RU" sz="2400" dirty="0" smtClean="0">
                <a:latin typeface="Calibri" pitchFamily="34" charset="0"/>
              </a:rPr>
              <a:t>: </a:t>
            </a:r>
            <a:r>
              <a:rPr lang="en-US" sz="2400" dirty="0" smtClean="0">
                <a:latin typeface="Calibri" pitchFamily="34" charset="0"/>
              </a:rPr>
              <a:t>2000, 2003, 2006, 2009</a:t>
            </a:r>
            <a:r>
              <a:rPr lang="ru-RU" sz="2400" dirty="0" smtClean="0">
                <a:latin typeface="Calibri" pitchFamily="34" charset="0"/>
              </a:rPr>
              <a:t>, 2012, 2015, </a:t>
            </a:r>
            <a:r>
              <a:rPr lang="ru-RU" sz="2400" dirty="0" smtClean="0">
                <a:solidFill>
                  <a:srgbClr val="FF0000"/>
                </a:solidFill>
                <a:latin typeface="Calibri" pitchFamily="34" charset="0"/>
              </a:rPr>
              <a:t>2018 </a:t>
            </a:r>
            <a:r>
              <a:rPr lang="en-US" sz="2400" dirty="0" smtClean="0">
                <a:latin typeface="Calibri" pitchFamily="34" charset="0"/>
              </a:rPr>
              <a:t> </a:t>
            </a:r>
            <a:r>
              <a:rPr lang="ru-RU" sz="2400" dirty="0" smtClean="0">
                <a:latin typeface="Calibri" pitchFamily="34" charset="0"/>
              </a:rPr>
              <a:t>годы</a:t>
            </a:r>
          </a:p>
          <a:p>
            <a:pPr>
              <a:lnSpc>
                <a:spcPct val="80000"/>
              </a:lnSpc>
            </a:pPr>
            <a:endParaRPr lang="en-US" dirty="0" smtClean="0">
              <a:latin typeface="Times New Roman" pitchFamily="18" charset="0"/>
            </a:endParaRPr>
          </a:p>
          <a:p>
            <a:endParaRPr lang="ru-RU" dirty="0" smtClean="0">
              <a:latin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79786" y="1709986"/>
            <a:ext cx="8208912" cy="54544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cs typeface="Arial" pitchFamily="34" charset="0"/>
              </a:rPr>
              <a:t>Основная цель</a:t>
            </a:r>
            <a:r>
              <a:rPr lang="ru-RU" sz="2400" dirty="0" smtClean="0">
                <a:cs typeface="Arial" pitchFamily="34" charset="0"/>
              </a:rPr>
              <a:t>: </a:t>
            </a:r>
            <a:r>
              <a:rPr lang="en-US" sz="2400" dirty="0" smtClean="0">
                <a:cs typeface="Arial" pitchFamily="34" charset="0"/>
              </a:rPr>
              <a:t> </a:t>
            </a:r>
            <a:r>
              <a:rPr lang="ru-RU" sz="2400" i="1" dirty="0" smtClean="0"/>
              <a:t>Оценка функциональной грамотности 15-летних учащихся в области математики, чтения и естествознания</a:t>
            </a:r>
          </a:p>
          <a:p>
            <a:pPr>
              <a:buFont typeface="Wingdings" pitchFamily="2" charset="2"/>
              <a:buChar char="w"/>
              <a:defRPr/>
            </a:pPr>
            <a:r>
              <a:rPr lang="ru-RU" sz="2400" b="1" dirty="0" smtClean="0"/>
              <a:t>Исследовательский вопрос</a:t>
            </a:r>
            <a:r>
              <a:rPr lang="ru-RU" sz="2400" dirty="0" smtClean="0"/>
              <a:t>: «Обладают ли учащиеся 15-летнего возраста, получившие обязательное общее образование, знаниями и умениями, необходимыми им для полноценного функционирования в современном обществе, т.е. для решения широкого диапазона задач в различных сферах человеческой деятельности, общения и социальных отношений?» </a:t>
            </a:r>
            <a:br>
              <a:rPr lang="ru-RU" sz="2400" dirty="0" smtClean="0"/>
            </a:br>
            <a:r>
              <a:rPr lang="ru-RU" sz="2400" b="1" dirty="0" smtClean="0"/>
              <a:t>Фокус</a:t>
            </a:r>
            <a:r>
              <a:rPr lang="ru-RU" sz="2400" dirty="0" smtClean="0"/>
              <a:t>: </a:t>
            </a:r>
            <a:r>
              <a:rPr lang="ru-RU" sz="2400" i="1" dirty="0" smtClean="0">
                <a:cs typeface="Arial" pitchFamily="34" charset="0"/>
              </a:rPr>
              <a:t>Выявление факторов, позволяющих объяснить различия в результатах  стран</a:t>
            </a:r>
            <a:endParaRPr lang="en-US" sz="2400" i="1" dirty="0" smtClean="0">
              <a:cs typeface="Arial" pitchFamily="34" charset="0"/>
            </a:endParaRPr>
          </a:p>
          <a:p>
            <a:pPr>
              <a:buFont typeface="Wingdings" pitchFamily="2" charset="2"/>
              <a:buChar char="w"/>
              <a:defRPr/>
            </a:pPr>
            <a:r>
              <a:rPr lang="ru-RU" sz="2400" i="1" dirty="0" smtClean="0"/>
              <a:t>оценка качества и эффективности образования, равенства доступа к образованию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4001" y="197067"/>
            <a:ext cx="7200800" cy="968390"/>
          </a:xfrm>
        </p:spPr>
        <p:txBody>
          <a:bodyPr>
            <a:noAutofit/>
          </a:bodyPr>
          <a:lstStyle/>
          <a:p>
            <a:pPr algn="ctr"/>
            <a:r>
              <a:rPr lang="ru-RU" sz="3200" b="0" dirty="0" smtClean="0">
                <a:latin typeface="Arial Black" pitchFamily="34" charset="0"/>
              </a:rPr>
              <a:t>Краткая информация об исследовании </a:t>
            </a:r>
            <a:r>
              <a:rPr lang="en-US" sz="3200" b="0" dirty="0" smtClean="0">
                <a:latin typeface="Arial Black" pitchFamily="34" charset="0"/>
              </a:rPr>
              <a:t>PISA</a:t>
            </a:r>
            <a:r>
              <a:rPr lang="ru-RU" sz="3200" b="0" dirty="0" smtClean="0">
                <a:latin typeface="Arial Black" pitchFamily="34" charset="0"/>
              </a:rPr>
              <a:t>-2018</a:t>
            </a:r>
            <a:endParaRPr lang="ru-RU" sz="3200" b="0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99435" y="1854002"/>
            <a:ext cx="10581415" cy="4511518"/>
          </a:xfrm>
        </p:spPr>
        <p:txBody>
          <a:bodyPr>
            <a:normAutofit fontScale="77500" lnSpcReduction="20000"/>
          </a:bodyPr>
          <a:lstStyle/>
          <a:p>
            <a:pPr>
              <a:spcAft>
                <a:spcPts val="714"/>
              </a:spcAft>
              <a:buFont typeface="Wingdings" pitchFamily="2" charset="2"/>
              <a:buChar char="w"/>
            </a:pPr>
            <a:r>
              <a:rPr lang="ru-RU" b="0" i="1" dirty="0" smtClean="0"/>
              <a:t>Проводит: </a:t>
            </a:r>
            <a:r>
              <a:rPr lang="en-US" b="0" i="1" dirty="0" smtClean="0"/>
              <a:t>OECD - </a:t>
            </a:r>
            <a:r>
              <a:rPr lang="ru-RU" b="0" i="1" dirty="0" smtClean="0"/>
              <a:t>Организация экономического сотрудничества и развития</a:t>
            </a:r>
          </a:p>
          <a:p>
            <a:pPr>
              <a:spcAft>
                <a:spcPts val="714"/>
              </a:spcAft>
              <a:buFont typeface="Wingdings" pitchFamily="2" charset="2"/>
              <a:buChar char="w"/>
            </a:pPr>
            <a:r>
              <a:rPr lang="ru-RU" b="0" i="1" dirty="0" smtClean="0"/>
              <a:t>Координирует:  </a:t>
            </a:r>
            <a:r>
              <a:rPr lang="en-US" b="0" i="1" dirty="0" smtClean="0"/>
              <a:t>ETS – </a:t>
            </a:r>
            <a:r>
              <a:rPr lang="ru-RU" b="0" i="1" dirty="0" smtClean="0"/>
              <a:t>Центр образовательного тестирования США</a:t>
            </a:r>
          </a:p>
          <a:p>
            <a:pPr>
              <a:spcAft>
                <a:spcPts val="714"/>
              </a:spcAft>
              <a:buFont typeface="Wingdings" pitchFamily="2" charset="2"/>
              <a:buChar char="w"/>
            </a:pPr>
            <a:r>
              <a:rPr lang="ru-RU" b="0" i="1" dirty="0" smtClean="0"/>
              <a:t>Циклы мониторинга: 3-9 лет</a:t>
            </a:r>
            <a:r>
              <a:rPr lang="en-US" b="0" i="1" dirty="0" smtClean="0"/>
              <a:t>,</a:t>
            </a:r>
            <a:r>
              <a:rPr lang="ru-RU" b="0" i="1" dirty="0" smtClean="0"/>
              <a:t> </a:t>
            </a:r>
            <a:r>
              <a:rPr lang="en-US" b="0" i="1" dirty="0" smtClean="0"/>
              <a:t>в</a:t>
            </a:r>
            <a:r>
              <a:rPr lang="ru-RU" b="0" i="1" dirty="0" smtClean="0"/>
              <a:t> 2018 г. 7-ой цикл исследования; 3-ий цикл основной области – читательская грамотность (2000</a:t>
            </a:r>
            <a:r>
              <a:rPr lang="en-US" b="0" i="1" dirty="0" smtClean="0"/>
              <a:t>, 2009 </a:t>
            </a:r>
            <a:r>
              <a:rPr lang="ru-RU" b="0" i="1" dirty="0" smtClean="0"/>
              <a:t>и</a:t>
            </a:r>
            <a:r>
              <a:rPr lang="en-US" b="0" i="1" dirty="0" smtClean="0"/>
              <a:t> 2018)</a:t>
            </a:r>
            <a:endParaRPr lang="ru-RU" b="0" i="1" dirty="0" smtClean="0"/>
          </a:p>
          <a:p>
            <a:pPr>
              <a:spcAft>
                <a:spcPts val="714"/>
              </a:spcAft>
              <a:buFont typeface="Wingdings" pitchFamily="2" charset="2"/>
              <a:buChar char="w"/>
            </a:pPr>
            <a:r>
              <a:rPr lang="ru-RU" b="0" i="1" dirty="0" smtClean="0"/>
              <a:t>Технологии проведения: на компьютерах в большинстве стран </a:t>
            </a:r>
          </a:p>
          <a:p>
            <a:pPr>
              <a:spcAft>
                <a:spcPts val="714"/>
              </a:spcAft>
              <a:buFont typeface="Wingdings" pitchFamily="2" charset="2"/>
              <a:buChar char="w"/>
            </a:pPr>
            <a:r>
              <a:rPr lang="ru-RU" b="0" i="1" dirty="0" smtClean="0"/>
              <a:t>Выборка: возрастная (15-летние учащиеся)</a:t>
            </a:r>
          </a:p>
          <a:p>
            <a:pPr>
              <a:spcAft>
                <a:spcPts val="714"/>
              </a:spcAft>
              <a:buFont typeface="Wingdings" pitchFamily="2" charset="2"/>
              <a:buChar char="w"/>
            </a:pPr>
            <a:r>
              <a:rPr lang="ru-RU" b="0" i="1" dirty="0" smtClean="0"/>
              <a:t>Страны-участницы: более 70 стран</a:t>
            </a:r>
          </a:p>
        </p:txBody>
      </p:sp>
      <p:pic>
        <p:nvPicPr>
          <p:cNvPr id="4" name="Рисунок 3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9036769" y="197818"/>
            <a:ext cx="2688850" cy="828000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88" y="161907"/>
            <a:ext cx="1762463" cy="5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99990" y="796044"/>
            <a:ext cx="3168227" cy="6203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Австралия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Австрия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Албания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Алжир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Аргентина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Бельгия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Болгария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Бразилия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Великобритания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Венгрия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Вьетнам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Германия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Гонконг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Греция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Грузия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Дания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Доминиканская Республика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Израиль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Индонезия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Иордания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059290" y="796044"/>
            <a:ext cx="2475177" cy="6203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Ирландия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Исландия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Испания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Италия</a:t>
            </a:r>
            <a:endParaRPr lang="en-US" sz="1900" dirty="0">
              <a:solidFill>
                <a:srgbClr val="002060"/>
              </a:solidFill>
              <a:latin typeface="Myriad Pro"/>
            </a:endParaRP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Казахстан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Канада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Катар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Китай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Колумбия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Коста-Рика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Латвия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Ливан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Литва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Люксембург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Макао (Китай)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Македония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Малайзия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Мальта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Мексика</a:t>
            </a:r>
            <a:endParaRPr lang="en-US" sz="1900" dirty="0">
              <a:solidFill>
                <a:srgbClr val="002060"/>
              </a:solidFill>
              <a:latin typeface="Myriad Pro"/>
            </a:endParaRP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Молдова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Нидерланды</a:t>
            </a:r>
            <a:endParaRPr lang="en-US" sz="1900" dirty="0">
              <a:solidFill>
                <a:srgbClr val="002060"/>
              </a:solidFill>
              <a:latin typeface="Myriad Pro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435460" y="796043"/>
            <a:ext cx="3168227" cy="625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Новая Зеландия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Норвегия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ОАЭ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Перу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Польша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Португалия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Республика Корея</a:t>
            </a:r>
            <a:endParaRPr lang="en-US" sz="1900" dirty="0">
              <a:solidFill>
                <a:srgbClr val="002060"/>
              </a:solidFill>
              <a:latin typeface="Myriad Pro"/>
            </a:endParaRP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Республика Косово</a:t>
            </a:r>
          </a:p>
          <a:p>
            <a:r>
              <a:rPr lang="ru-RU" sz="1900" dirty="0">
                <a:solidFill>
                  <a:srgbClr val="FF0000"/>
                </a:solidFill>
                <a:latin typeface="Myriad Pro"/>
              </a:rPr>
              <a:t>Российская Федерация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Румыния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Сербия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Сингапур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Словацкая Республика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Словения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США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Таиланд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Тайвань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Тринидад и Тобаго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Тунис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Турция</a:t>
            </a:r>
            <a:endParaRPr lang="en-US" sz="1900" dirty="0">
              <a:solidFill>
                <a:srgbClr val="002060"/>
              </a:solidFill>
              <a:latin typeface="Myriad Pro"/>
            </a:endParaRP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Уругвай</a:t>
            </a:r>
          </a:p>
        </p:txBody>
      </p:sp>
      <p:sp>
        <p:nvSpPr>
          <p:cNvPr id="27653" name="Заголовок 12"/>
          <p:cNvSpPr txBox="1">
            <a:spLocks/>
          </p:cNvSpPr>
          <p:nvPr/>
        </p:nvSpPr>
        <p:spPr bwMode="auto">
          <a:xfrm>
            <a:off x="792057" y="0"/>
            <a:ext cx="11088793" cy="716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823" tIns="54411" rIns="108823" bIns="54411" anchor="b"/>
          <a:lstStyle/>
          <a:p>
            <a:pPr algn="ctr"/>
            <a:r>
              <a:rPr lang="ru-RU" altLang="ru-RU" sz="3600" b="1" dirty="0">
                <a:solidFill>
                  <a:srgbClr val="3B5A79"/>
                </a:solidFill>
                <a:ea typeface="ＭＳ Ｐゴシック" pitchFamily="34" charset="-128"/>
              </a:rPr>
              <a:t>Страны-участницы </a:t>
            </a:r>
            <a:r>
              <a:rPr lang="en-US" altLang="ru-RU" sz="3600" b="1" dirty="0">
                <a:solidFill>
                  <a:srgbClr val="3B5A79"/>
                </a:solidFill>
                <a:ea typeface="ＭＳ Ｐゴシック" pitchFamily="34" charset="-128"/>
              </a:rPr>
              <a:t>PISA</a:t>
            </a:r>
            <a:r>
              <a:rPr lang="ru-RU" altLang="ru-RU" sz="3600" b="1" dirty="0">
                <a:solidFill>
                  <a:srgbClr val="3B5A79"/>
                </a:solidFill>
                <a:ea typeface="ＭＳ Ｐゴシック" pitchFamily="34" charset="-128"/>
              </a:rPr>
              <a:t>-2015</a:t>
            </a:r>
            <a:endParaRPr lang="ru-RU" sz="3600" b="1" dirty="0">
              <a:solidFill>
                <a:srgbClr val="3B5A79"/>
              </a:solidFill>
              <a:ea typeface="ＭＳ Ｐゴシック" pitchFamily="34" charset="-128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9306666" y="796043"/>
            <a:ext cx="2625879" cy="391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8823" tIns="54411" rIns="108823" bIns="54411">
            <a:spAutoFit/>
          </a:bodyPr>
          <a:lstStyle/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Финляндия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Франция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Хорватия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Черногория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Чешская Республика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Чили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Швейцария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Швеция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Эстония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Япония</a:t>
            </a:r>
            <a:endParaRPr lang="en-US" sz="1900" dirty="0">
              <a:solidFill>
                <a:srgbClr val="002060"/>
              </a:solidFill>
              <a:latin typeface="Myriad Pro"/>
            </a:endParaRPr>
          </a:p>
          <a:p>
            <a:endParaRPr lang="en-US" sz="1900" dirty="0">
              <a:solidFill>
                <a:srgbClr val="002060"/>
              </a:solidFill>
              <a:latin typeface="Myriad Pro"/>
            </a:endParaRPr>
          </a:p>
          <a:p>
            <a:r>
              <a:rPr lang="ru-RU" sz="1900" i="1" dirty="0">
                <a:solidFill>
                  <a:srgbClr val="002060"/>
                </a:solidFill>
                <a:latin typeface="Myriad Pro"/>
              </a:rPr>
              <a:t>Всего </a:t>
            </a:r>
            <a:r>
              <a:rPr lang="en-US" sz="3800" i="1" dirty="0">
                <a:solidFill>
                  <a:srgbClr val="002060"/>
                </a:solidFill>
                <a:latin typeface="Myriad Pro"/>
              </a:rPr>
              <a:t>72</a:t>
            </a:r>
            <a:r>
              <a:rPr lang="ru-RU" sz="3800" i="1" dirty="0">
                <a:solidFill>
                  <a:srgbClr val="002060"/>
                </a:solidFill>
                <a:latin typeface="Myriad Pro"/>
              </a:rPr>
              <a:t> </a:t>
            </a:r>
            <a:r>
              <a:rPr lang="ru-RU" sz="1900" i="1" dirty="0">
                <a:solidFill>
                  <a:srgbClr val="002060"/>
                </a:solidFill>
                <a:latin typeface="Myriad Pro"/>
              </a:rPr>
              <a:t>страны</a:t>
            </a:r>
            <a:endParaRPr lang="en-US" sz="1900" i="1" dirty="0">
              <a:solidFill>
                <a:srgbClr val="002060"/>
              </a:solidFill>
              <a:latin typeface="Myriad Pro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485106" y="629866"/>
            <a:ext cx="3168227" cy="6708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8823" tIns="54411" rIns="108823" bIns="54411">
            <a:spAutoFit/>
          </a:bodyPr>
          <a:lstStyle/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Австралия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Австрия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Албания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Алжир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Аргентина</a:t>
            </a: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Баку (Азербайджан)</a:t>
            </a: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Беларусь</a:t>
            </a: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Бельгия</a:t>
            </a:r>
            <a:endParaRPr lang="ru-RU" sz="1900" dirty="0">
              <a:solidFill>
                <a:srgbClr val="002060"/>
              </a:solidFill>
              <a:latin typeface="Myriad Pro"/>
            </a:endParaRP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Болгария</a:t>
            </a: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Босния и Герцеговина</a:t>
            </a: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Бразилия</a:t>
            </a:r>
            <a:endParaRPr lang="ru-RU" sz="1900" dirty="0">
              <a:solidFill>
                <a:srgbClr val="002060"/>
              </a:solidFill>
              <a:latin typeface="Myriad Pro"/>
            </a:endParaRPr>
          </a:p>
          <a:p>
            <a:r>
              <a:rPr lang="ru-RU" sz="1900" dirty="0" err="1" smtClean="0">
                <a:solidFill>
                  <a:srgbClr val="002060"/>
                </a:solidFill>
                <a:latin typeface="Myriad Pro"/>
              </a:rPr>
              <a:t>Бруней-Даруссалам</a:t>
            </a:r>
            <a:endParaRPr lang="ru-RU" sz="1900" dirty="0" smtClean="0">
              <a:solidFill>
                <a:srgbClr val="002060"/>
              </a:solidFill>
              <a:latin typeface="Myriad Pro"/>
            </a:endParaRP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Великобритания</a:t>
            </a:r>
            <a:endParaRPr lang="ru-RU" sz="1900" dirty="0">
              <a:solidFill>
                <a:srgbClr val="002060"/>
              </a:solidFill>
              <a:latin typeface="Myriad Pro"/>
            </a:endParaRP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Венгрия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Вьетнам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Германия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Гонконг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Греция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Грузия</a:t>
            </a: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Дания</a:t>
            </a: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Доминиканская  </a:t>
            </a:r>
            <a:r>
              <a:rPr lang="ru-RU" sz="1900" dirty="0" err="1" smtClean="0">
                <a:solidFill>
                  <a:srgbClr val="002060"/>
                </a:solidFill>
                <a:latin typeface="Myriad Pro"/>
              </a:rPr>
              <a:t>Р-ка</a:t>
            </a:r>
            <a:endParaRPr lang="ru-RU" sz="1900" dirty="0" smtClean="0">
              <a:solidFill>
                <a:srgbClr val="002060"/>
              </a:solidFill>
              <a:latin typeface="Myriad Pro"/>
            </a:endParaRP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Израиль</a:t>
            </a:r>
            <a:endParaRPr lang="ru-RU" sz="1900" dirty="0">
              <a:solidFill>
                <a:srgbClr val="002060"/>
              </a:solidFill>
              <a:latin typeface="Myriad Pro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059290" y="701874"/>
            <a:ext cx="2475177" cy="654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8823" tIns="54411" rIns="108823" bIns="54411">
            <a:spAutoFit/>
          </a:bodyPr>
          <a:lstStyle/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Индонезия</a:t>
            </a: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Иордания</a:t>
            </a: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Ирландия</a:t>
            </a:r>
            <a:endParaRPr lang="ru-RU" sz="1900" dirty="0">
              <a:solidFill>
                <a:srgbClr val="002060"/>
              </a:solidFill>
              <a:latin typeface="Myriad Pro"/>
            </a:endParaRP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Исландия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Испания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Италия</a:t>
            </a:r>
            <a:endParaRPr lang="en-US" sz="1900" dirty="0">
              <a:solidFill>
                <a:srgbClr val="002060"/>
              </a:solidFill>
              <a:latin typeface="Myriad Pro"/>
            </a:endParaRP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Казахстан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Канада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Катар</a:t>
            </a: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Колумбия</a:t>
            </a:r>
            <a:endParaRPr lang="ru-RU" sz="1900" dirty="0">
              <a:solidFill>
                <a:srgbClr val="002060"/>
              </a:solidFill>
              <a:latin typeface="Myriad Pro"/>
            </a:endParaRP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Косово</a:t>
            </a: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Коста-Рика</a:t>
            </a:r>
            <a:endParaRPr lang="ru-RU" sz="1900" dirty="0">
              <a:solidFill>
                <a:srgbClr val="002060"/>
              </a:solidFill>
              <a:latin typeface="Myriad Pro"/>
            </a:endParaRP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Латвия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Ливан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Литва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Люксембург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Макао (Китай)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Македония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Малайзия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Мальта</a:t>
            </a: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Марокко</a:t>
            </a: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Мексика</a:t>
            </a:r>
            <a:endParaRPr lang="en-US" sz="1900" dirty="0">
              <a:solidFill>
                <a:srgbClr val="002060"/>
              </a:solidFill>
              <a:latin typeface="Myriad Pro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435460" y="629867"/>
            <a:ext cx="3168227" cy="625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8823" tIns="54411" rIns="108823" bIns="54411">
            <a:spAutoFit/>
          </a:bodyPr>
          <a:lstStyle/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Молдова</a:t>
            </a: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Нидерланды</a:t>
            </a: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Новая </a:t>
            </a:r>
            <a:r>
              <a:rPr lang="ru-RU" sz="1900" dirty="0">
                <a:solidFill>
                  <a:srgbClr val="002060"/>
                </a:solidFill>
                <a:latin typeface="Myriad Pro"/>
              </a:rPr>
              <a:t>Зеландия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Норвегия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ОАЭ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Перу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Польша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Португалия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Республика Корея</a:t>
            </a:r>
            <a:endParaRPr lang="en-US" sz="1900" dirty="0">
              <a:solidFill>
                <a:srgbClr val="002060"/>
              </a:solidFill>
              <a:latin typeface="Myriad Pro"/>
            </a:endParaRPr>
          </a:p>
          <a:p>
            <a:r>
              <a:rPr lang="ru-RU" sz="1900" dirty="0" smtClean="0">
                <a:solidFill>
                  <a:srgbClr val="FF0000"/>
                </a:solidFill>
                <a:latin typeface="Myriad Pro"/>
              </a:rPr>
              <a:t>Российская </a:t>
            </a:r>
            <a:r>
              <a:rPr lang="ru-RU" sz="1900" dirty="0">
                <a:solidFill>
                  <a:srgbClr val="FF0000"/>
                </a:solidFill>
                <a:latin typeface="Myriad Pro"/>
              </a:rPr>
              <a:t>Федерация</a:t>
            </a:r>
          </a:p>
          <a:p>
            <a:r>
              <a:rPr lang="ru-RU" sz="1900" dirty="0" smtClean="0">
                <a:solidFill>
                  <a:srgbClr val="FF0000"/>
                </a:solidFill>
                <a:latin typeface="Myriad Pro"/>
              </a:rPr>
              <a:t>г</a:t>
            </a:r>
            <a:r>
              <a:rPr lang="en-US" sz="1900" dirty="0" smtClean="0">
                <a:solidFill>
                  <a:srgbClr val="FF0000"/>
                </a:solidFill>
                <a:latin typeface="Myriad Pro"/>
              </a:rPr>
              <a:t>.</a:t>
            </a:r>
            <a:r>
              <a:rPr lang="ru-RU" sz="1900" dirty="0" smtClean="0">
                <a:solidFill>
                  <a:srgbClr val="FF0000"/>
                </a:solidFill>
                <a:latin typeface="Myriad Pro"/>
              </a:rPr>
              <a:t> Москва</a:t>
            </a:r>
          </a:p>
          <a:p>
            <a:r>
              <a:rPr lang="ru-RU" sz="1900" dirty="0" smtClean="0">
                <a:solidFill>
                  <a:srgbClr val="FF0000"/>
                </a:solidFill>
                <a:latin typeface="Myriad Pro"/>
              </a:rPr>
              <a:t>Республика Татарстан</a:t>
            </a:r>
          </a:p>
          <a:p>
            <a:r>
              <a:rPr lang="ru-RU" sz="1900" dirty="0" smtClean="0">
                <a:solidFill>
                  <a:srgbClr val="FF0000"/>
                </a:solidFill>
                <a:latin typeface="Myriad Pro"/>
              </a:rPr>
              <a:t>Московская область</a:t>
            </a:r>
          </a:p>
          <a:p>
            <a:r>
              <a:rPr lang="ru-RU" sz="1900" dirty="0" smtClean="0">
                <a:solidFill>
                  <a:srgbClr val="FF0000"/>
                </a:solidFill>
                <a:latin typeface="Myriad Pro"/>
              </a:rPr>
              <a:t>9 регионов РФ  (финансовая грамотность)</a:t>
            </a: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Румыния</a:t>
            </a:r>
            <a:endParaRPr lang="ru-RU" sz="1900" dirty="0">
              <a:solidFill>
                <a:srgbClr val="002060"/>
              </a:solidFill>
              <a:latin typeface="Myriad Pro"/>
            </a:endParaRP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Саудовская Аравия</a:t>
            </a: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Сербия</a:t>
            </a:r>
            <a:endParaRPr lang="ru-RU" sz="1900" dirty="0">
              <a:solidFill>
                <a:srgbClr val="002060"/>
              </a:solidFill>
              <a:latin typeface="Myriad Pro"/>
            </a:endParaRP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Сингапур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Словацкая Республика</a:t>
            </a: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Словения</a:t>
            </a:r>
            <a:endParaRPr lang="ru-RU" sz="1900" dirty="0">
              <a:solidFill>
                <a:srgbClr val="002060"/>
              </a:solidFill>
              <a:latin typeface="Myriad Pro"/>
            </a:endParaRPr>
          </a:p>
        </p:txBody>
      </p:sp>
      <p:sp>
        <p:nvSpPr>
          <p:cNvPr id="27653" name="Заголовок 12"/>
          <p:cNvSpPr txBox="1">
            <a:spLocks/>
          </p:cNvSpPr>
          <p:nvPr/>
        </p:nvSpPr>
        <p:spPr bwMode="auto">
          <a:xfrm>
            <a:off x="792057" y="0"/>
            <a:ext cx="11088793" cy="716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823" tIns="54411" rIns="108823" bIns="54411" anchor="b"/>
          <a:lstStyle/>
          <a:p>
            <a:pPr algn="ctr"/>
            <a:r>
              <a:rPr lang="ru-RU" altLang="ru-RU" sz="3600" dirty="0">
                <a:solidFill>
                  <a:srgbClr val="3B5A79"/>
                </a:solidFill>
                <a:ea typeface="ＭＳ Ｐゴシック" pitchFamily="34" charset="-128"/>
              </a:rPr>
              <a:t>Страны-участницы </a:t>
            </a:r>
            <a:r>
              <a:rPr lang="en-US" altLang="ru-RU" sz="3600" dirty="0">
                <a:solidFill>
                  <a:srgbClr val="3B5A79"/>
                </a:solidFill>
                <a:ea typeface="ＭＳ Ｐゴシック" pitchFamily="34" charset="-128"/>
              </a:rPr>
              <a:t>PISA</a:t>
            </a:r>
            <a:r>
              <a:rPr lang="ru-RU" altLang="ru-RU" sz="3600" dirty="0" smtClean="0">
                <a:solidFill>
                  <a:srgbClr val="3B5A79"/>
                </a:solidFill>
                <a:ea typeface="ＭＳ Ｐゴシック" pitchFamily="34" charset="-128"/>
              </a:rPr>
              <a:t>-2018</a:t>
            </a:r>
            <a:endParaRPr lang="ru-RU" sz="3600" dirty="0">
              <a:solidFill>
                <a:srgbClr val="3B5A79"/>
              </a:solidFill>
              <a:ea typeface="ＭＳ Ｐゴシック" pitchFamily="34" charset="-128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9306666" y="796043"/>
            <a:ext cx="2654733" cy="654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8823" tIns="54411" rIns="108823" bIns="54411">
            <a:spAutoFit/>
          </a:bodyPr>
          <a:lstStyle/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США</a:t>
            </a: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Таиланд</a:t>
            </a: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Тайвань</a:t>
            </a: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Тринидад и Тобаго</a:t>
            </a: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Турция</a:t>
            </a:r>
            <a:endParaRPr lang="en-US" sz="1900" dirty="0" smtClean="0">
              <a:solidFill>
                <a:srgbClr val="002060"/>
              </a:solidFill>
              <a:latin typeface="Myriad Pro"/>
            </a:endParaRP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Украина</a:t>
            </a: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Уругвай</a:t>
            </a: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Филиппины</a:t>
            </a: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Финляндия</a:t>
            </a:r>
            <a:endParaRPr lang="ru-RU" sz="1900" dirty="0">
              <a:solidFill>
                <a:srgbClr val="002060"/>
              </a:solidFill>
              <a:latin typeface="Myriad Pro"/>
            </a:endParaRP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Франция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Хорватия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Черногория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Чешская Республика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Чили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Швейцария</a:t>
            </a: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Швеция</a:t>
            </a: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Шотландия</a:t>
            </a:r>
          </a:p>
          <a:p>
            <a:r>
              <a:rPr lang="ru-RU" sz="1900" dirty="0" smtClean="0">
                <a:solidFill>
                  <a:srgbClr val="002060"/>
                </a:solidFill>
                <a:latin typeface="Myriad Pro"/>
              </a:rPr>
              <a:t>Эстония</a:t>
            </a:r>
            <a:endParaRPr lang="ru-RU" sz="1900" dirty="0">
              <a:solidFill>
                <a:srgbClr val="002060"/>
              </a:solidFill>
              <a:latin typeface="Myriad Pro"/>
            </a:endParaRPr>
          </a:p>
          <a:p>
            <a:r>
              <a:rPr lang="ru-RU" sz="1900" dirty="0">
                <a:solidFill>
                  <a:srgbClr val="002060"/>
                </a:solidFill>
                <a:latin typeface="Myriad Pro"/>
              </a:rPr>
              <a:t>Япония</a:t>
            </a:r>
            <a:endParaRPr lang="en-US" sz="1900" dirty="0">
              <a:solidFill>
                <a:srgbClr val="002060"/>
              </a:solidFill>
              <a:latin typeface="Myriad Pro"/>
            </a:endParaRPr>
          </a:p>
          <a:p>
            <a:endParaRPr lang="en-US" sz="1900" dirty="0">
              <a:solidFill>
                <a:srgbClr val="002060"/>
              </a:solidFill>
              <a:latin typeface="Myriad Pro"/>
            </a:endParaRPr>
          </a:p>
          <a:p>
            <a:r>
              <a:rPr lang="ru-RU" sz="1900" i="1" dirty="0" smtClean="0">
                <a:solidFill>
                  <a:srgbClr val="002060"/>
                </a:solidFill>
                <a:latin typeface="Myriad Pro"/>
              </a:rPr>
              <a:t>Более  </a:t>
            </a:r>
            <a:r>
              <a:rPr lang="ru-RU" sz="3800" i="1" dirty="0" smtClean="0">
                <a:solidFill>
                  <a:srgbClr val="002060"/>
                </a:solidFill>
                <a:latin typeface="Myriad Pro"/>
              </a:rPr>
              <a:t>80 </a:t>
            </a:r>
            <a:r>
              <a:rPr lang="ru-RU" sz="1900" i="1" dirty="0" smtClean="0">
                <a:solidFill>
                  <a:srgbClr val="002060"/>
                </a:solidFill>
                <a:latin typeface="Myriad Pro"/>
              </a:rPr>
              <a:t>стран</a:t>
            </a:r>
            <a:endParaRPr lang="en-US" sz="1900" i="1" dirty="0">
              <a:solidFill>
                <a:srgbClr val="002060"/>
              </a:solidFill>
              <a:latin typeface="Myriad Pro"/>
            </a:endParaRPr>
          </a:p>
        </p:txBody>
      </p:sp>
      <p:pic>
        <p:nvPicPr>
          <p:cNvPr id="11" name="Рисунок 10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00865" y="125811"/>
            <a:ext cx="1753599" cy="540000"/>
          </a:xfrm>
          <a:prstGeom prst="rect">
            <a:avLst/>
          </a:prstGeom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88" y="161907"/>
            <a:ext cx="1762463" cy="5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7337</TotalTime>
  <Words>2860</Words>
  <Application>Microsoft Office PowerPoint</Application>
  <PresentationFormat>Произвольный</PresentationFormat>
  <Paragraphs>826</Paragraphs>
  <Slides>46</Slides>
  <Notes>11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59" baseType="lpstr">
      <vt:lpstr>MS PGothic</vt:lpstr>
      <vt:lpstr>MS PGothic</vt:lpstr>
      <vt:lpstr>Arial</vt:lpstr>
      <vt:lpstr>Arial Black</vt:lpstr>
      <vt:lpstr>Arial Narrow</vt:lpstr>
      <vt:lpstr>Calibri</vt:lpstr>
      <vt:lpstr>DejaVu Sans</vt:lpstr>
      <vt:lpstr>Myriad Pro</vt:lpstr>
      <vt:lpstr>Times</vt:lpstr>
      <vt:lpstr>Times New Roman</vt:lpstr>
      <vt:lpstr>Wingdings</vt:lpstr>
      <vt:lpstr>Тема Office</vt:lpstr>
      <vt:lpstr>Слайд Microsoft PowerPoint</vt:lpstr>
      <vt:lpstr>Презентация PowerPoint</vt:lpstr>
      <vt:lpstr>Презентация PowerPoint</vt:lpstr>
      <vt:lpstr>Презентация PowerPoint</vt:lpstr>
      <vt:lpstr>Новый взгляд на образование</vt:lpstr>
      <vt:lpstr>Презентация PowerPoint</vt:lpstr>
      <vt:lpstr>Международная программа по оценке образовательных достижений учащихся PISA  (Programme for International Student Assessment)</vt:lpstr>
      <vt:lpstr>Краткая информация об исследовании PISA-2018</vt:lpstr>
      <vt:lpstr>Презентация PowerPoint</vt:lpstr>
      <vt:lpstr>Презентация PowerPoint</vt:lpstr>
      <vt:lpstr>Особенности проведения исследования PISA в 2018 году</vt:lpstr>
      <vt:lpstr>Презентация PowerPoint</vt:lpstr>
      <vt:lpstr>Презентация PowerPoint</vt:lpstr>
      <vt:lpstr>Презентация PowerPoint</vt:lpstr>
      <vt:lpstr>Чему должны научиться дети</vt:lpstr>
      <vt:lpstr>Парадокс компетентности</vt:lpstr>
      <vt:lpstr>Тенденции изменения в оценке образовательных достижений</vt:lpstr>
      <vt:lpstr>Математическая грамотность   (исследование PISA)</vt:lpstr>
      <vt:lpstr>Естественнонаучная грамотность   (исследование PISA)</vt:lpstr>
      <vt:lpstr>Модель  естественнонаучной грамотности исследования PISA-2015</vt:lpstr>
      <vt:lpstr>Читательская грамотность  (исследование PISA)</vt:lpstr>
      <vt:lpstr>Презентация PowerPoint</vt:lpstr>
      <vt:lpstr>Финансовая грамотность (исследование PISA)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характеристики заданий исследования PISA</vt:lpstr>
      <vt:lpstr>Параметры для анализа заданий на соответствие компетентностному подходу</vt:lpstr>
      <vt:lpstr>Презентация PowerPoint</vt:lpstr>
      <vt:lpstr>Уровни функциональной  грамотности в исследовании PISA</vt:lpstr>
      <vt:lpstr>Презентация PowerPoint</vt:lpstr>
      <vt:lpstr>Примеры вопросов из области критического рассмотрения проблем глобального характера и межкультурного взаимодействия </vt:lpstr>
      <vt:lpstr>Примеры вопросов из области оценки влияния различий (культурных, религиозных, политических или иных) на восприятие, суждения и взгляды людей</vt:lpstr>
      <vt:lpstr>Презентация PowerPoint</vt:lpstr>
      <vt:lpstr>Характеристика российской выборки PISA-2018</vt:lpstr>
      <vt:lpstr>Презентация PowerPoint</vt:lpstr>
      <vt:lpstr>Проведение тестирования в образовательных организациях</vt:lpstr>
      <vt:lpstr>Ознакомление с форматом работы и заданий Тренировочные задания</vt:lpstr>
      <vt:lpstr>Сбор контекстной информации Анкетирование в ходе исследования PISA</vt:lpstr>
      <vt:lpstr>Анкета для администрации ОО в режиме онлайн</vt:lpstr>
      <vt:lpstr>Презентация PowerPoint</vt:lpstr>
      <vt:lpstr>Главные детерминанты качества школьного образования</vt:lpstr>
      <vt:lpstr>Презентация PowerPoint</vt:lpstr>
      <vt:lpstr>Для дополнительной информации</vt:lpstr>
      <vt:lpstr>Вебинары Центра оценки качества образования ИСРО РАО «Проведение международного исследования PISA-2018 в России»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Victoria Baranova</dc:creator>
  <cp:lastModifiedBy>Olga</cp:lastModifiedBy>
  <cp:revision>169</cp:revision>
  <dcterms:created xsi:type="dcterms:W3CDTF">2016-12-10T16:25:45Z</dcterms:created>
  <dcterms:modified xsi:type="dcterms:W3CDTF">2018-03-31T10:28:54Z</dcterms:modified>
</cp:coreProperties>
</file>